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0" r:id="rId1"/>
  </p:sldMasterIdLst>
  <p:notesMasterIdLst>
    <p:notesMasterId r:id="rId22"/>
  </p:notesMasterIdLst>
  <p:sldIdLst>
    <p:sldId id="256" r:id="rId2"/>
    <p:sldId id="258" r:id="rId3"/>
    <p:sldId id="257" r:id="rId4"/>
    <p:sldId id="259" r:id="rId5"/>
    <p:sldId id="270" r:id="rId6"/>
    <p:sldId id="260" r:id="rId7"/>
    <p:sldId id="269" r:id="rId8"/>
    <p:sldId id="261" r:id="rId9"/>
    <p:sldId id="277" r:id="rId10"/>
    <p:sldId id="262" r:id="rId11"/>
    <p:sldId id="276" r:id="rId12"/>
    <p:sldId id="263" r:id="rId13"/>
    <p:sldId id="278" r:id="rId14"/>
    <p:sldId id="264" r:id="rId15"/>
    <p:sldId id="279" r:id="rId16"/>
    <p:sldId id="274" r:id="rId17"/>
    <p:sldId id="280" r:id="rId18"/>
    <p:sldId id="266" r:id="rId19"/>
    <p:sldId id="267" r:id="rId20"/>
    <p:sldId id="275" r:id="rId21"/>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54199" autoAdjust="0"/>
  </p:normalViewPr>
  <p:slideViewPr>
    <p:cSldViewPr snapToGrid="0" snapToObjects="1">
      <p:cViewPr varScale="1">
        <p:scale>
          <a:sx n="139" d="100"/>
          <a:sy n="139" d="100"/>
        </p:scale>
        <p:origin x="798"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4" d="100"/>
          <a:sy n="84" d="100"/>
        </p:scale>
        <p:origin x="775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890ACFF2-42A3-A9DF-0107-5693022425AF}"/>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5123" name="Notes Placeholder 2">
            <a:extLst>
              <a:ext uri="{FF2B5EF4-FFF2-40B4-BE49-F238E27FC236}">
                <a16:creationId xmlns:a16="http://schemas.microsoft.com/office/drawing/2014/main" id="{2B6F50A7-5518-4152-3FAD-A34A7EF75C18}"/>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Welcome back to the LCC Fusion Project series.</a:t>
            </a:r>
            <a:br>
              <a:rPr lang="en-US" altLang="en-US"/>
            </a:br>
            <a:r>
              <a:rPr lang="en-US" altLang="en-US"/>
              <a:t>In the last session, we took a deep look at the Block Breakout Board — the part that organizes block feeder wiring under the layout.</a:t>
            </a:r>
          </a:p>
          <a:p>
            <a:pPr eaLnBrk="1" hangingPunct="1"/>
            <a:r>
              <a:rPr lang="en-US" altLang="en-US"/>
              <a:t>Today we’re moving one level deeper — into the actual brain of block detection: </a:t>
            </a:r>
            <a:r>
              <a:rPr lang="en-US" altLang="en-US" b="1"/>
              <a:t>the BOD Card itself</a:t>
            </a:r>
            <a:r>
              <a:rPr lang="en-US" altLang="en-US"/>
              <a:t>.</a:t>
            </a:r>
          </a:p>
          <a:p>
            <a:pPr eaLnBrk="1" hangingPunct="1"/>
            <a:endParaRPr lang="en-US" altLang="en-US"/>
          </a:p>
          <a:p>
            <a:pPr eaLnBrk="1" hangingPunct="1"/>
            <a:r>
              <a:rPr lang="en-US" altLang="en-US"/>
              <a:t>(pause: 1.2)</a:t>
            </a:r>
          </a:p>
          <a:p>
            <a:pPr eaLnBrk="1" hangingPunct="1"/>
            <a:endParaRPr lang="en-US" altLang="en-US" i="1"/>
          </a:p>
          <a:p>
            <a:pPr eaLnBrk="1" hangingPunct="1"/>
            <a:r>
              <a:rPr lang="en-US" altLang="en-US" i="1"/>
              <a:t>(voice: Nelson)</a:t>
            </a:r>
            <a:br>
              <a:rPr lang="en-US" altLang="en-US"/>
            </a:br>
            <a:r>
              <a:rPr lang="en-US" altLang="en-US"/>
              <a:t>So if the breakout board is the wiring hub… what exactly does this card do?</a:t>
            </a:r>
          </a:p>
          <a:p>
            <a:pPr eaLnBrk="1" hangingPunct="1"/>
            <a:endParaRPr lang="en-US" altLang="en-US"/>
          </a:p>
          <a:p>
            <a:pPr eaLnBrk="1" hangingPunct="1"/>
            <a:r>
              <a:rPr lang="en-US" altLang="en-US"/>
              <a:t>(pause: 0.7)</a:t>
            </a:r>
          </a:p>
          <a:p>
            <a:pPr eaLnBrk="1" hangingPunct="1"/>
            <a:endParaRPr lang="en-US" altLang="en-US" i="1"/>
          </a:p>
          <a:p>
            <a:pPr eaLnBrk="1" hangingPunct="1"/>
            <a:r>
              <a:rPr lang="en-US" altLang="en-US" i="1"/>
              <a:t>(voice: Harrison)</a:t>
            </a:r>
            <a:br>
              <a:rPr lang="en-US" altLang="en-US"/>
            </a:br>
            <a:r>
              <a:rPr lang="en-US" altLang="en-US"/>
              <a:t>This is the card that actually tells the system whether a block is occupied.</a:t>
            </a:r>
            <a:br>
              <a:rPr lang="en-US" altLang="en-US"/>
            </a:br>
            <a:r>
              <a:rPr lang="en-US" altLang="en-US"/>
              <a:t>It reads the tiny electrical signal coming from each block and converts that into a clean digital value.</a:t>
            </a:r>
            <a:br>
              <a:rPr lang="en-US" altLang="en-US"/>
            </a:br>
            <a:r>
              <a:rPr lang="en-US" altLang="en-US"/>
              <a:t>From there, it reports those results to the Node Card, and the Node Card publishes the occupancy events onto the kanbus network.</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Harrison)</a:t>
            </a:r>
            <a:br>
              <a:rPr lang="en-US" altLang="en-US"/>
            </a:br>
            <a:r>
              <a:rPr lang="en-US" altLang="en-US"/>
              <a:t>So think of the BOD Card as the </a:t>
            </a:r>
            <a:r>
              <a:rPr lang="en-US" altLang="en-US" b="1"/>
              <a:t>translator</a:t>
            </a:r>
            <a:r>
              <a:rPr lang="en-US" altLang="en-US"/>
              <a:t>.</a:t>
            </a:r>
            <a:br>
              <a:rPr lang="en-US" altLang="en-US"/>
            </a:br>
            <a:r>
              <a:rPr lang="en-US" altLang="en-US"/>
              <a:t>The breakout board brings in the raw wiring.</a:t>
            </a:r>
            <a:br>
              <a:rPr lang="en-US" altLang="en-US"/>
            </a:br>
            <a:r>
              <a:rPr lang="en-US" altLang="en-US"/>
              <a:t>The BOD Card interprets the electrical state of each block.</a:t>
            </a:r>
            <a:br>
              <a:rPr lang="en-US" altLang="en-US"/>
            </a:br>
            <a:r>
              <a:rPr lang="en-US" altLang="en-US"/>
              <a:t>And the Node Card handles communications.</a:t>
            </a:r>
          </a:p>
          <a:p>
            <a:pPr eaLnBrk="1" hangingPunct="1"/>
            <a:r>
              <a:rPr lang="en-US" altLang="en-US"/>
              <a:t>All three pieces work together, but </a:t>
            </a:r>
            <a:r>
              <a:rPr lang="en-US" altLang="en-US" b="1"/>
              <a:t>this</a:t>
            </a:r>
            <a:r>
              <a:rPr lang="en-US" altLang="en-US"/>
              <a:t> card is where the detection actually happens.</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Nelson)</a:t>
            </a:r>
            <a:br>
              <a:rPr lang="en-US" altLang="en-US"/>
            </a:br>
            <a:r>
              <a:rPr lang="en-US" altLang="en-US"/>
              <a:t>Alright — the breakout board handled the wiring, and this one handles the logic behind it.</a:t>
            </a:r>
            <a:br>
              <a:rPr lang="en-US" altLang="en-US"/>
            </a:br>
            <a:r>
              <a:rPr lang="en-US" altLang="en-US"/>
              <a:t>Let’s dive in.</a:t>
            </a:r>
          </a:p>
        </p:txBody>
      </p:sp>
      <p:sp>
        <p:nvSpPr>
          <p:cNvPr id="5124" name="Slide Number Placeholder 3">
            <a:extLst>
              <a:ext uri="{FF2B5EF4-FFF2-40B4-BE49-F238E27FC236}">
                <a16:creationId xmlns:a16="http://schemas.microsoft.com/office/drawing/2014/main" id="{425C8C6E-E8DE-04BB-B1D7-9CC916DE9FA0}"/>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59D7AEF5-68A4-52CF-3FD2-5FF9CE6C09B1}"/>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3555" name="Notes Placeholder 2">
            <a:extLst>
              <a:ext uri="{FF2B5EF4-FFF2-40B4-BE49-F238E27FC236}">
                <a16:creationId xmlns:a16="http://schemas.microsoft.com/office/drawing/2014/main" id="{E7B09530-9768-4BB8-5C10-6D58060FCC3E}"/>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Okay, so we’ve talked about the parts on the board… but can you walk me through what actually happens when a train enters a block?</a:t>
            </a:r>
            <a:br>
              <a:rPr lang="en-US" altLang="en-US"/>
            </a:br>
            <a:r>
              <a:rPr lang="en-US" altLang="en-US"/>
              <a:t>What’s the electrical journey?</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Harrison)</a:t>
            </a:r>
            <a:br>
              <a:rPr lang="en-US" altLang="en-US"/>
            </a:br>
            <a:r>
              <a:rPr lang="en-US" altLang="en-US"/>
              <a:t>Absolutely — this is a great moment to look at the entire signal flow.</a:t>
            </a:r>
            <a:br>
              <a:rPr lang="en-US" altLang="en-US"/>
            </a:br>
            <a:r>
              <a:rPr lang="en-US" altLang="en-US"/>
              <a:t>Everything begins when the block’s gapped-rail feeder carries the </a:t>
            </a:r>
            <a:r>
              <a:rPr lang="en-US" altLang="en-US" b="1"/>
              <a:t>DCC track voltage</a:t>
            </a:r>
            <a:r>
              <a:rPr lang="en-US" altLang="en-US"/>
              <a:t> down through the layout and into the </a:t>
            </a:r>
            <a:r>
              <a:rPr lang="en-US" altLang="en-US" b="1"/>
              <a:t>Breakout Board</a:t>
            </a:r>
            <a:r>
              <a:rPr lang="en-US" altLang="en-US"/>
              <a:t>.</a:t>
            </a:r>
            <a:br>
              <a:rPr lang="en-US" altLang="en-US"/>
            </a:br>
            <a:r>
              <a:rPr lang="en-US" altLang="en-US"/>
              <a:t>From there, that signal is forwarded to the BOD Card on one of the eight block connections.</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Harrison)</a:t>
            </a:r>
            <a:br>
              <a:rPr lang="en-US" altLang="en-US"/>
            </a:br>
            <a:r>
              <a:rPr lang="en-US" altLang="en-US"/>
              <a:t>That signal then moves through a </a:t>
            </a:r>
            <a:r>
              <a:rPr lang="en-US" altLang="en-US" b="1"/>
              <a:t>protection and conditioning chain</a:t>
            </a:r>
            <a:r>
              <a:rPr lang="en-US" altLang="en-US"/>
              <a:t>:</a:t>
            </a:r>
          </a:p>
          <a:p>
            <a:pPr eaLnBrk="1" hangingPunct="1"/>
            <a:r>
              <a:rPr lang="en-US" altLang="en-US"/>
              <a:t>A </a:t>
            </a:r>
            <a:r>
              <a:rPr lang="en-US" altLang="en-US" b="1"/>
              <a:t>resettable fuse</a:t>
            </a:r>
            <a:r>
              <a:rPr lang="en-US" altLang="en-US"/>
              <a:t>, to protect the sensing circuitry, a </a:t>
            </a:r>
            <a:r>
              <a:rPr lang="en-US" altLang="en-US" b="1"/>
              <a:t>bridge rectifier</a:t>
            </a:r>
            <a:r>
              <a:rPr lang="en-US" altLang="en-US"/>
              <a:t>, which converts DCC to DC so we can measure it cleanly, a </a:t>
            </a:r>
            <a:r>
              <a:rPr lang="en-US" altLang="en-US" b="1"/>
              <a:t>protection diode, a</a:t>
            </a:r>
            <a:r>
              <a:rPr lang="en-US" altLang="en-US"/>
              <a:t>nd finally, a </a:t>
            </a:r>
            <a:r>
              <a:rPr lang="en-US" altLang="en-US" b="1"/>
              <a:t>sense resistor</a:t>
            </a:r>
            <a:r>
              <a:rPr lang="en-US" altLang="en-US"/>
              <a:t>, where a tiny voltage drop appears whenever current flows in the block</a:t>
            </a:r>
          </a:p>
          <a:p>
            <a:pPr eaLnBrk="1" hangingPunct="1"/>
            <a:endParaRPr lang="en-US" altLang="en-US"/>
          </a:p>
          <a:p>
            <a:pPr eaLnBrk="1" hangingPunct="1"/>
            <a:r>
              <a:rPr lang="en-US" altLang="en-US"/>
              <a:t>(pause: 1.2)</a:t>
            </a:r>
          </a:p>
          <a:p>
            <a:pPr eaLnBrk="1" hangingPunct="1"/>
            <a:endParaRPr lang="en-US" altLang="en-US" i="1"/>
          </a:p>
          <a:p>
            <a:pPr eaLnBrk="1" hangingPunct="1"/>
            <a:r>
              <a:rPr lang="en-US" altLang="en-US" i="1"/>
              <a:t>(voice: Nelson)</a:t>
            </a:r>
            <a:br>
              <a:rPr lang="en-US" altLang="en-US"/>
            </a:br>
            <a:r>
              <a:rPr lang="en-US" altLang="en-US"/>
              <a:t>So the sense optocoupler is where we actually “see” the train via the current its using?</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That’s the point where the card gets its information.</a:t>
            </a:r>
            <a:br>
              <a:rPr lang="en-US" altLang="en-US"/>
            </a:br>
            <a:r>
              <a:rPr lang="en-US" altLang="en-US"/>
              <a:t>The </a:t>
            </a:r>
            <a:r>
              <a:rPr lang="en-US" altLang="en-US" b="1"/>
              <a:t>optocoupler</a:t>
            </a:r>
            <a:r>
              <a:rPr lang="en-US" altLang="en-US"/>
              <a:t> monitors that voltage drop.</a:t>
            </a:r>
            <a:br>
              <a:rPr lang="en-US" altLang="en-US"/>
            </a:br>
            <a:r>
              <a:rPr lang="en-US" altLang="en-US"/>
              <a:t>If it sees enough current flowing, it switches into the “occupied” state.</a:t>
            </a:r>
            <a:br>
              <a:rPr lang="en-US" altLang="en-US"/>
            </a:br>
            <a:r>
              <a:rPr lang="en-US" altLang="en-US"/>
              <a:t>If not, it stays “clear.”</a:t>
            </a:r>
          </a:p>
          <a:p>
            <a:pPr eaLnBrk="1" hangingPunct="1"/>
            <a:endParaRPr lang="en-US" altLang="en-US"/>
          </a:p>
          <a:p>
            <a:pPr eaLnBrk="1" hangingPunct="1"/>
            <a:r>
              <a:rPr lang="en-US" altLang="en-US"/>
              <a:t>(pause: 0.6)</a:t>
            </a:r>
          </a:p>
          <a:p>
            <a:pPr eaLnBrk="1" hangingPunct="1"/>
            <a:endParaRPr lang="en-US" altLang="en-US"/>
          </a:p>
        </p:txBody>
      </p:sp>
      <p:sp>
        <p:nvSpPr>
          <p:cNvPr id="23556" name="Slide Number Placeholder 3">
            <a:extLst>
              <a:ext uri="{FF2B5EF4-FFF2-40B4-BE49-F238E27FC236}">
                <a16:creationId xmlns:a16="http://schemas.microsoft.com/office/drawing/2014/main" id="{A78FDAA2-56B6-9A9D-0141-B6A2F9A8109B}"/>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F58B7-B35F-D770-A1FE-53AE76C9DD92}"/>
            </a:ext>
          </a:extLst>
        </p:cNvPr>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F8EC5E22-DAF2-8C25-ABA1-5FB3D177D36C}"/>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3555" name="Notes Placeholder 2">
            <a:extLst>
              <a:ext uri="{FF2B5EF4-FFF2-40B4-BE49-F238E27FC236}">
                <a16:creationId xmlns:a16="http://schemas.microsoft.com/office/drawing/2014/main" id="{1E33C6F6-F7E3-29E8-594A-958A308445E7}"/>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t>(voice: Harrison)</a:t>
            </a:r>
            <a:br>
              <a:rPr lang="en-US" altLang="en-US" dirty="0"/>
            </a:br>
            <a:r>
              <a:rPr lang="en-US" altLang="en-US" dirty="0"/>
              <a:t>Next, each block’s detection result goes into both the status indicators and the port expander chip.</a:t>
            </a:r>
            <a:br>
              <a:rPr lang="en-US" altLang="en-US" dirty="0"/>
            </a:br>
            <a:r>
              <a:rPr lang="en-US" altLang="en-US" dirty="0"/>
              <a:t>This chip gathers all eight block statuses and presents them as clean digital inputs the Node Card can read.</a:t>
            </a:r>
          </a:p>
          <a:p>
            <a:pPr eaLnBrk="1" hangingPunct="1"/>
            <a:endParaRPr lang="en-US" altLang="en-US" dirty="0"/>
          </a:p>
          <a:p>
            <a:pPr eaLnBrk="1" hangingPunct="1"/>
            <a:r>
              <a:rPr lang="en-US" altLang="en-US" dirty="0"/>
              <a:t>(pause: 1.0)</a:t>
            </a:r>
          </a:p>
          <a:p>
            <a:pPr eaLnBrk="1" hangingPunct="1"/>
            <a:endParaRPr lang="en-US" altLang="en-US" i="1" dirty="0"/>
          </a:p>
          <a:p>
            <a:pPr eaLnBrk="1" hangingPunct="1"/>
            <a:r>
              <a:rPr lang="en-US" altLang="en-US" i="1" dirty="0"/>
              <a:t>(voice: Nelson)</a:t>
            </a:r>
            <a:br>
              <a:rPr lang="en-US" altLang="en-US" dirty="0"/>
            </a:br>
            <a:r>
              <a:rPr lang="en-US" altLang="en-US" dirty="0"/>
              <a:t>And then the Node Card publishes that onto the kanbus?</a:t>
            </a:r>
          </a:p>
          <a:p>
            <a:pPr eaLnBrk="1" hangingPunct="1"/>
            <a:endParaRPr lang="en-US" altLang="en-US" dirty="0"/>
          </a:p>
          <a:p>
            <a:pPr eaLnBrk="1" hangingPunct="1"/>
            <a:r>
              <a:rPr lang="en-US" altLang="en-US" dirty="0"/>
              <a:t>(pause: 0.7)</a:t>
            </a:r>
          </a:p>
          <a:p>
            <a:pPr eaLnBrk="1" hangingPunct="1"/>
            <a:endParaRPr lang="en-US" altLang="en-US" i="1" dirty="0"/>
          </a:p>
          <a:p>
            <a:pPr eaLnBrk="1" hangingPunct="1"/>
            <a:r>
              <a:rPr lang="en-US" altLang="en-US" i="1" dirty="0"/>
              <a:t>(voice: Harrison)</a:t>
            </a:r>
            <a:br>
              <a:rPr lang="en-US" altLang="en-US" dirty="0"/>
            </a:br>
            <a:r>
              <a:rPr lang="en-US" altLang="en-US" dirty="0"/>
              <a:t>Exactly.</a:t>
            </a:r>
            <a:br>
              <a:rPr lang="en-US" altLang="en-US" dirty="0"/>
            </a:br>
            <a:r>
              <a:rPr lang="en-US" altLang="en-US" dirty="0"/>
              <a:t>The Node Card reads the </a:t>
            </a:r>
            <a:r>
              <a:rPr lang="pl-PL" altLang="en-US" dirty="0"/>
              <a:t>port expander</a:t>
            </a:r>
            <a:r>
              <a:rPr lang="en-US" altLang="en-US" dirty="0"/>
              <a:t>’s inputs over I2C, converts each one into an occupancy event, and puts those events onto the kanbus so the rest of the layout can react.</a:t>
            </a:r>
          </a:p>
          <a:p>
            <a:pPr eaLnBrk="1" hangingPunct="1"/>
            <a:endParaRPr lang="en-US" altLang="en-US" dirty="0"/>
          </a:p>
          <a:p>
            <a:pPr eaLnBrk="1" hangingPunct="1"/>
            <a:r>
              <a:rPr lang="en-US" altLang="en-US" dirty="0"/>
              <a:t>(pause: 1.0)</a:t>
            </a:r>
          </a:p>
          <a:p>
            <a:pPr eaLnBrk="1" hangingPunct="1"/>
            <a:endParaRPr lang="en-US" altLang="en-US" i="1" dirty="0"/>
          </a:p>
          <a:p>
            <a:pPr eaLnBrk="1" hangingPunct="1"/>
            <a:r>
              <a:rPr lang="en-US" altLang="en-US" i="1" dirty="0"/>
              <a:t>(voice: Nelson)</a:t>
            </a:r>
            <a:br>
              <a:rPr lang="en-US" altLang="en-US" dirty="0"/>
            </a:br>
            <a:r>
              <a:rPr lang="en-US" altLang="en-US" dirty="0"/>
              <a:t>So that’s the whole path — from the track itself all the way out to the automation logic.</a:t>
            </a:r>
          </a:p>
          <a:p>
            <a:pPr eaLnBrk="1" hangingPunct="1"/>
            <a:endParaRPr lang="en-US" altLang="en-US" dirty="0"/>
          </a:p>
          <a:p>
            <a:pPr eaLnBrk="1" hangingPunct="1"/>
            <a:r>
              <a:rPr lang="en-US" altLang="en-US" dirty="0"/>
              <a:t>(pause: 0.6)</a:t>
            </a:r>
          </a:p>
          <a:p>
            <a:pPr eaLnBrk="1" hangingPunct="1"/>
            <a:endParaRPr lang="en-US" altLang="en-US" i="1" dirty="0"/>
          </a:p>
          <a:p>
            <a:pPr eaLnBrk="1" hangingPunct="1"/>
            <a:r>
              <a:rPr lang="en-US" altLang="en-US" i="1" dirty="0"/>
              <a:t>(voice: Harrison)</a:t>
            </a:r>
            <a:br>
              <a:rPr lang="en-US" altLang="en-US" dirty="0"/>
            </a:br>
            <a:r>
              <a:rPr lang="en-US" altLang="en-US" dirty="0"/>
              <a:t>Exactly.</a:t>
            </a:r>
            <a:br>
              <a:rPr lang="en-US" altLang="en-US" dirty="0"/>
            </a:br>
            <a:r>
              <a:rPr lang="en-US" altLang="en-US" dirty="0"/>
              <a:t>And once you see it as one clean chain, the rest of the board makes perfect sense.</a:t>
            </a:r>
          </a:p>
        </p:txBody>
      </p:sp>
      <p:sp>
        <p:nvSpPr>
          <p:cNvPr id="23556" name="Slide Number Placeholder 3">
            <a:extLst>
              <a:ext uri="{FF2B5EF4-FFF2-40B4-BE49-F238E27FC236}">
                <a16:creationId xmlns:a16="http://schemas.microsoft.com/office/drawing/2014/main" id="{D05C7620-C356-6AFB-926D-DFEB6342FE71}"/>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extLst>
      <p:ext uri="{BB962C8B-B14F-4D97-AF65-F5344CB8AC3E}">
        <p14:creationId xmlns:p14="http://schemas.microsoft.com/office/powerpoint/2010/main" val="3175834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859A429-BD85-B911-D146-8D9C41FD64E3}"/>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7651" name="Notes Placeholder 2">
            <a:extLst>
              <a:ext uri="{FF2B5EF4-FFF2-40B4-BE49-F238E27FC236}">
                <a16:creationId xmlns:a16="http://schemas.microsoft.com/office/drawing/2014/main" id="{BADAAD72-AC83-BA1B-4CFF-3F40EF660719}"/>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Okay, so now that we know how the card works electrically, let’s look at how everything connects.</a:t>
            </a:r>
            <a:br>
              <a:rPr lang="en-US" altLang="en-US"/>
            </a:br>
            <a:r>
              <a:rPr lang="en-US" altLang="en-US"/>
              <a:t>What are the main interfaces on this card?</a:t>
            </a:r>
          </a:p>
          <a:p>
            <a:pPr eaLnBrk="1" hangingPunct="1"/>
            <a:endParaRPr lang="en-US" altLang="en-US"/>
          </a:p>
          <a:p>
            <a:pPr eaLnBrk="1" hangingPunct="1"/>
            <a:r>
              <a:rPr lang="en-US" altLang="en-US"/>
              <a:t>(pause: 0.9)</a:t>
            </a:r>
          </a:p>
          <a:p>
            <a:pPr eaLnBrk="1" hangingPunct="1"/>
            <a:endParaRPr lang="en-US" altLang="en-US" i="1"/>
          </a:p>
          <a:p>
            <a:pPr eaLnBrk="1" hangingPunct="1"/>
            <a:r>
              <a:rPr lang="en-US" altLang="en-US" i="1"/>
              <a:t>(voice: Harrison)</a:t>
            </a:r>
            <a:br>
              <a:rPr lang="en-US" altLang="en-US"/>
            </a:br>
            <a:r>
              <a:rPr lang="en-US" altLang="en-US"/>
              <a:t>There are really three important connections.</a:t>
            </a:r>
            <a:br>
              <a:rPr lang="en-US" altLang="en-US"/>
            </a:br>
            <a:r>
              <a:rPr lang="en-US" altLang="en-US"/>
              <a:t>First is the </a:t>
            </a:r>
            <a:r>
              <a:rPr lang="en-US" altLang="en-US" b="1"/>
              <a:t>block input header</a:t>
            </a:r>
            <a:r>
              <a:rPr lang="en-US" altLang="en-US"/>
              <a:t> — this is where the four block signals arrive from each of two breakout boards.</a:t>
            </a:r>
            <a:br>
              <a:rPr lang="en-US" altLang="en-US"/>
            </a:br>
            <a:r>
              <a:rPr lang="en-US" altLang="en-US"/>
              <a:t>Each input is already conditioned by the protection chain we talked about, so these lines are very clean and easy for the optocoupler devices to read.</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Harrison)</a:t>
            </a:r>
            <a:br>
              <a:rPr lang="en-US" altLang="en-US"/>
            </a:br>
            <a:r>
              <a:rPr lang="en-US" altLang="en-US"/>
              <a:t>Next is the </a:t>
            </a:r>
            <a:r>
              <a:rPr lang="en-US" altLang="en-US" b="1"/>
              <a:t>Node Bus edge connector</a:t>
            </a:r>
            <a:r>
              <a:rPr lang="en-US" altLang="en-US"/>
              <a:t>.</a:t>
            </a:r>
            <a:br>
              <a:rPr lang="en-US" altLang="en-US"/>
            </a:br>
            <a:r>
              <a:rPr lang="en-US" altLang="en-US"/>
              <a:t>This is the card’s lifeline.</a:t>
            </a:r>
            <a:br>
              <a:rPr lang="en-US" altLang="en-US"/>
            </a:br>
            <a:r>
              <a:rPr lang="en-US" altLang="en-US"/>
              <a:t>It carries the 3.3-volt and 5-volt power rails, ground, and the I2C lines that the Node Card uses to communicate with the </a:t>
            </a:r>
            <a:r>
              <a:rPr lang="pl-PL" altLang="en-US"/>
              <a:t>port expander</a:t>
            </a:r>
            <a:r>
              <a:rPr lang="en-US" altLang="en-US"/>
              <a:t>.</a:t>
            </a:r>
            <a:br>
              <a:rPr lang="en-US" altLang="en-US"/>
            </a:br>
            <a:r>
              <a:rPr lang="en-US" altLang="en-US"/>
              <a:t>It also passes CAN signals straight through, since the Node Card is the one that actually talks on the kanbus.</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Nelson)</a:t>
            </a:r>
            <a:br>
              <a:rPr lang="en-US" altLang="en-US"/>
            </a:br>
            <a:r>
              <a:rPr lang="en-US" altLang="en-US"/>
              <a:t>And then there’s the address switch, right?</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The </a:t>
            </a:r>
            <a:r>
              <a:rPr lang="en-US" altLang="en-US" b="1"/>
              <a:t>I2C address selector</a:t>
            </a:r>
            <a:r>
              <a:rPr lang="en-US" altLang="en-US"/>
              <a:t> — the DIP switch and jumpers — let you assign one of the eight </a:t>
            </a:r>
            <a:r>
              <a:rPr lang="pl-PL" altLang="en-US"/>
              <a:t>port expander</a:t>
            </a:r>
            <a:r>
              <a:rPr lang="en-US" altLang="en-US"/>
              <a:t> addresses, 0x20 through 0x27.</a:t>
            </a:r>
            <a:br>
              <a:rPr lang="en-US" altLang="en-US"/>
            </a:br>
            <a:r>
              <a:rPr lang="en-US" altLang="en-US"/>
              <a:t>These must be unique across </a:t>
            </a:r>
            <a:r>
              <a:rPr lang="en-US" altLang="en-US" b="1"/>
              <a:t>both</a:t>
            </a:r>
            <a:r>
              <a:rPr lang="en-US" altLang="en-US"/>
              <a:t> BUS A and BUS B, and they must match your CDI configuration so the Node Card can find the BOD Card reliably.</a:t>
            </a:r>
          </a:p>
          <a:p>
            <a:pPr eaLnBrk="1" hangingPunct="1"/>
            <a:endParaRPr lang="en-US" altLang="en-US"/>
          </a:p>
          <a:p>
            <a:pPr eaLnBrk="1" hangingPunct="1"/>
            <a:r>
              <a:rPr lang="en-US" altLang="en-US"/>
              <a:t>(pause: 1.0)</a:t>
            </a:r>
          </a:p>
          <a:p>
            <a:pPr eaLnBrk="1" hangingPunct="1"/>
            <a:endParaRPr lang="en-US" altLang="en-US" i="1"/>
          </a:p>
        </p:txBody>
      </p:sp>
      <p:sp>
        <p:nvSpPr>
          <p:cNvPr id="27652" name="Slide Number Placeholder 3">
            <a:extLst>
              <a:ext uri="{FF2B5EF4-FFF2-40B4-BE49-F238E27FC236}">
                <a16:creationId xmlns:a16="http://schemas.microsoft.com/office/drawing/2014/main" id="{C869EB7F-B165-81BB-CFBC-230B39E8DAC4}"/>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D757B-B010-97DE-C283-D8A336B387AC}"/>
            </a:ext>
          </a:extLst>
        </p:cNvPr>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05F62CC9-EEAB-B395-C4F7-10EB663294D4}"/>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7651" name="Notes Placeholder 2">
            <a:extLst>
              <a:ext uri="{FF2B5EF4-FFF2-40B4-BE49-F238E27FC236}">
                <a16:creationId xmlns:a16="http://schemas.microsoft.com/office/drawing/2014/main" id="{1FBCB15C-668F-6B0B-C7E6-311032DC83CD}"/>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t>(voice: Harrison)</a:t>
            </a:r>
            <a:br>
              <a:rPr lang="en-US" altLang="en-US" dirty="0"/>
            </a:br>
            <a:r>
              <a:rPr lang="en-US" altLang="en-US" dirty="0"/>
              <a:t>And right next to that is the </a:t>
            </a:r>
            <a:r>
              <a:rPr lang="en-US" altLang="en-US" b="1" dirty="0"/>
              <a:t>EEPROM IC</a:t>
            </a:r>
            <a:r>
              <a:rPr lang="en-US" altLang="en-US" dirty="0"/>
              <a:t>.</a:t>
            </a:r>
            <a:br>
              <a:rPr lang="en-US" altLang="en-US" dirty="0"/>
            </a:br>
            <a:r>
              <a:rPr lang="en-US" altLang="en-US" dirty="0"/>
              <a:t>This is how the Node Card knows exactly what card is plugged in and whether it’s valid for that bus.</a:t>
            </a:r>
            <a:br>
              <a:rPr lang="en-US" altLang="en-US" dirty="0"/>
            </a:br>
            <a:r>
              <a:rPr lang="en-US" altLang="en-US" dirty="0"/>
              <a:t>It’s all part of the Fusion Plug-N-Play system that keeps installation simple.</a:t>
            </a:r>
          </a:p>
          <a:p>
            <a:pPr eaLnBrk="1" hangingPunct="1"/>
            <a:endParaRPr lang="en-US" altLang="en-US" dirty="0"/>
          </a:p>
          <a:p>
            <a:pPr eaLnBrk="1" hangingPunct="1"/>
            <a:r>
              <a:rPr lang="en-US" altLang="en-US" dirty="0"/>
              <a:t>(pause: 1.0)</a:t>
            </a:r>
          </a:p>
          <a:p>
            <a:pPr eaLnBrk="1" hangingPunct="1"/>
            <a:endParaRPr lang="en-US" altLang="en-US" i="1" dirty="0"/>
          </a:p>
          <a:p>
            <a:pPr eaLnBrk="1" hangingPunct="1"/>
            <a:r>
              <a:rPr lang="en-US" altLang="en-US" i="1" dirty="0"/>
              <a:t>(voice: Nelson)</a:t>
            </a:r>
            <a:br>
              <a:rPr lang="en-US" altLang="en-US" dirty="0"/>
            </a:br>
            <a:r>
              <a:rPr lang="en-US" altLang="en-US" dirty="0"/>
              <a:t>And the LEDs on the left? Those are just indicators?</a:t>
            </a:r>
          </a:p>
          <a:p>
            <a:pPr eaLnBrk="1" hangingPunct="1"/>
            <a:endParaRPr lang="en-US" altLang="en-US" dirty="0"/>
          </a:p>
          <a:p>
            <a:pPr eaLnBrk="1" hangingPunct="1"/>
            <a:r>
              <a:rPr lang="en-US" altLang="en-US" dirty="0"/>
              <a:t>(pause: 0.6)</a:t>
            </a:r>
          </a:p>
          <a:p>
            <a:pPr eaLnBrk="1" hangingPunct="1"/>
            <a:endParaRPr lang="en-US" altLang="en-US" i="1" dirty="0"/>
          </a:p>
          <a:p>
            <a:pPr eaLnBrk="1" hangingPunct="1"/>
            <a:r>
              <a:rPr lang="en-US" altLang="en-US" i="1" dirty="0"/>
              <a:t>(voice: Harrison)</a:t>
            </a:r>
            <a:br>
              <a:rPr lang="en-US" altLang="en-US" dirty="0"/>
            </a:br>
            <a:r>
              <a:rPr lang="en-US" altLang="en-US" dirty="0"/>
              <a:t>Right — you’ll typically install the </a:t>
            </a:r>
            <a:r>
              <a:rPr lang="en-US" altLang="en-US" b="1" dirty="0"/>
              <a:t>power LED</a:t>
            </a:r>
            <a:r>
              <a:rPr lang="en-US" altLang="en-US" dirty="0"/>
              <a:t> and the </a:t>
            </a:r>
            <a:r>
              <a:rPr lang="en-US" altLang="en-US" b="1" dirty="0"/>
              <a:t>eight occupancy LEDs</a:t>
            </a:r>
            <a:r>
              <a:rPr lang="en-US" altLang="en-US" dirty="0"/>
              <a:t>.</a:t>
            </a:r>
            <a:br>
              <a:rPr lang="en-US" altLang="en-US" dirty="0"/>
            </a:br>
            <a:r>
              <a:rPr lang="en-US" altLang="en-US" dirty="0"/>
              <a:t>These make testing much easier, because you can see the block states without a Node Card, serial tools, or any software.</a:t>
            </a:r>
          </a:p>
          <a:p>
            <a:pPr eaLnBrk="1" hangingPunct="1"/>
            <a:endParaRPr lang="en-US" altLang="en-US" dirty="0"/>
          </a:p>
          <a:p>
            <a:pPr eaLnBrk="1" hangingPunct="1"/>
            <a:r>
              <a:rPr lang="en-US" altLang="en-US" dirty="0"/>
              <a:t>(pause: 1.0)</a:t>
            </a:r>
          </a:p>
          <a:p>
            <a:pPr eaLnBrk="1" hangingPunct="1"/>
            <a:endParaRPr lang="en-US" altLang="en-US" i="1" dirty="0"/>
          </a:p>
          <a:p>
            <a:pPr eaLnBrk="1" hangingPunct="1"/>
            <a:r>
              <a:rPr lang="en-US" altLang="en-US" i="1" dirty="0"/>
              <a:t>(voice: Nelson)</a:t>
            </a:r>
            <a:br>
              <a:rPr lang="en-US" altLang="en-US" dirty="0"/>
            </a:br>
            <a:r>
              <a:rPr lang="en-US" altLang="en-US" dirty="0"/>
              <a:t>So the connectors define how the card fits into the Fusion ecosystem — the block inputs, the Node Bus interface, and the configuration hardware.</a:t>
            </a:r>
          </a:p>
          <a:p>
            <a:pPr eaLnBrk="1" hangingPunct="1"/>
            <a:endParaRPr lang="en-US" altLang="en-US" dirty="0"/>
          </a:p>
          <a:p>
            <a:pPr eaLnBrk="1" hangingPunct="1"/>
            <a:r>
              <a:rPr lang="en-US" altLang="en-US" dirty="0"/>
              <a:t>(pause: 0.6)</a:t>
            </a:r>
          </a:p>
          <a:p>
            <a:pPr eaLnBrk="1" hangingPunct="1"/>
            <a:endParaRPr lang="en-US" altLang="en-US" i="1" dirty="0"/>
          </a:p>
          <a:p>
            <a:pPr eaLnBrk="1" hangingPunct="1"/>
            <a:r>
              <a:rPr lang="en-US" altLang="en-US" i="1" dirty="0"/>
              <a:t>(voice: Harrison)</a:t>
            </a:r>
            <a:br>
              <a:rPr lang="en-US" altLang="en-US" dirty="0"/>
            </a:br>
            <a:r>
              <a:rPr lang="en-US" altLang="en-US" dirty="0"/>
              <a:t>Exactly.</a:t>
            </a:r>
            <a:br>
              <a:rPr lang="en-US" altLang="en-US" dirty="0"/>
            </a:br>
            <a:r>
              <a:rPr lang="en-US" altLang="en-US" dirty="0"/>
              <a:t>Those are the three connection points that make the BOD Card simple, modular, and consistent with the rest of Fusion.</a:t>
            </a:r>
          </a:p>
          <a:p>
            <a:pPr eaLnBrk="1" hangingPunct="1"/>
            <a:endParaRPr lang="en-US" altLang="en-US" i="1" dirty="0"/>
          </a:p>
        </p:txBody>
      </p:sp>
      <p:sp>
        <p:nvSpPr>
          <p:cNvPr id="27652" name="Slide Number Placeholder 3">
            <a:extLst>
              <a:ext uri="{FF2B5EF4-FFF2-40B4-BE49-F238E27FC236}">
                <a16:creationId xmlns:a16="http://schemas.microsoft.com/office/drawing/2014/main" id="{E5997A1A-D76A-A7EB-8081-FFCCEB029FDC}"/>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extLst>
      <p:ext uri="{BB962C8B-B14F-4D97-AF65-F5344CB8AC3E}">
        <p14:creationId xmlns:p14="http://schemas.microsoft.com/office/powerpoint/2010/main" val="152891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3AD7D693-81CB-4301-5A2C-8C22243BA8D7}"/>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1747" name="Notes Placeholder 2">
            <a:extLst>
              <a:ext uri="{FF2B5EF4-FFF2-40B4-BE49-F238E27FC236}">
                <a16:creationId xmlns:a16="http://schemas.microsoft.com/office/drawing/2014/main" id="{5745AB66-71F3-231A-6289-B54CC6D9E271}"/>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Alright, once someone builds this card… how do they test it?</a:t>
            </a:r>
            <a:br>
              <a:rPr lang="en-US" altLang="en-US"/>
            </a:br>
            <a:r>
              <a:rPr lang="en-US" altLang="en-US"/>
              <a:t>What’s the first thing you should do before putting it into a layout?</a:t>
            </a:r>
          </a:p>
          <a:p>
            <a:pPr eaLnBrk="1" hangingPunct="1"/>
            <a:endParaRPr lang="en-US" altLang="en-US"/>
          </a:p>
          <a:p>
            <a:pPr eaLnBrk="1" hangingPunct="1"/>
            <a:r>
              <a:rPr lang="en-US" altLang="en-US"/>
              <a:t>(pause: 0.9)</a:t>
            </a:r>
          </a:p>
          <a:p>
            <a:pPr eaLnBrk="1" hangingPunct="1"/>
            <a:endParaRPr lang="en-US" altLang="en-US" i="1"/>
          </a:p>
          <a:p>
            <a:pPr eaLnBrk="1" hangingPunct="1"/>
            <a:r>
              <a:rPr lang="en-US" altLang="en-US" i="1"/>
              <a:t>(voice: Harrison)</a:t>
            </a:r>
            <a:br>
              <a:rPr lang="en-US" altLang="en-US"/>
            </a:br>
            <a:r>
              <a:rPr lang="en-US" altLang="en-US"/>
              <a:t>Great question — and testing the BOD Card is actually very straightforward.</a:t>
            </a:r>
            <a:br>
              <a:rPr lang="en-US" altLang="en-US"/>
            </a:br>
            <a:r>
              <a:rPr lang="en-US" altLang="en-US"/>
              <a:t>The fastest way is to plug it into the </a:t>
            </a:r>
            <a:r>
              <a:rPr lang="en-US" altLang="en-US" b="1"/>
              <a:t>Node Bus Hub</a:t>
            </a:r>
            <a:r>
              <a:rPr lang="en-US" altLang="en-US"/>
              <a:t> so it gets power from the Node Card.</a:t>
            </a:r>
          </a:p>
          <a:p>
            <a:pPr eaLnBrk="1" hangingPunct="1"/>
            <a:endParaRPr lang="en-US" altLang="en-US"/>
          </a:p>
          <a:p>
            <a:pPr eaLnBrk="1" hangingPunct="1"/>
            <a:r>
              <a:rPr lang="en-US" altLang="en-US"/>
              <a:t>(pause: 0.8)</a:t>
            </a:r>
          </a:p>
          <a:p>
            <a:pPr eaLnBrk="1" hangingPunct="1"/>
            <a:endParaRPr lang="en-US" altLang="en-US" i="1"/>
          </a:p>
          <a:p>
            <a:pPr eaLnBrk="1" hangingPunct="1"/>
            <a:r>
              <a:rPr lang="en-US" altLang="en-US" i="1"/>
              <a:t>(voice: Harrison)</a:t>
            </a:r>
            <a:br>
              <a:rPr lang="en-US" altLang="en-US"/>
            </a:br>
            <a:r>
              <a:rPr lang="en-US" altLang="en-US"/>
              <a:t>The </a:t>
            </a:r>
            <a:r>
              <a:rPr lang="en-US" altLang="en-US" b="1"/>
              <a:t>Power LED</a:t>
            </a:r>
            <a:r>
              <a:rPr lang="en-US" altLang="en-US"/>
              <a:t> on the left should come on immediately.</a:t>
            </a:r>
            <a:br>
              <a:rPr lang="en-US" altLang="en-US"/>
            </a:br>
            <a:r>
              <a:rPr lang="en-US" altLang="en-US"/>
              <a:t>If that LED is not lit, you stop right there — you either have a soldering issue or the Node Bus isn’t providing power.</a:t>
            </a:r>
          </a:p>
          <a:p>
            <a:pPr eaLnBrk="1" hangingPunct="1"/>
            <a:endParaRPr lang="en-US" altLang="en-US"/>
          </a:p>
          <a:p>
            <a:pPr eaLnBrk="1" hangingPunct="1"/>
            <a:r>
              <a:rPr lang="en-US" altLang="en-US"/>
              <a:t>(pause: 0.9)</a:t>
            </a:r>
          </a:p>
          <a:p>
            <a:pPr eaLnBrk="1" hangingPunct="1"/>
            <a:endParaRPr lang="en-US" altLang="en-US" i="1"/>
          </a:p>
          <a:p>
            <a:pPr eaLnBrk="1" hangingPunct="1"/>
            <a:r>
              <a:rPr lang="en-US" altLang="en-US" i="1"/>
              <a:t>(voice: Nelson)</a:t>
            </a:r>
            <a:br>
              <a:rPr lang="en-US" altLang="en-US"/>
            </a:br>
            <a:r>
              <a:rPr lang="en-US" altLang="en-US"/>
              <a:t>And what about the occupancy LEDs?</a:t>
            </a:r>
            <a:br>
              <a:rPr lang="en-US" altLang="en-US"/>
            </a:br>
            <a:r>
              <a:rPr lang="en-US" altLang="en-US"/>
              <a:t>Do those come on automatically?</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Only when the card detects current.</a:t>
            </a:r>
            <a:br>
              <a:rPr lang="en-US" altLang="en-US"/>
            </a:br>
            <a:r>
              <a:rPr lang="en-US" altLang="en-US"/>
              <a:t>To test that, you connect a </a:t>
            </a:r>
            <a:r>
              <a:rPr lang="en-US" altLang="en-US" b="1"/>
              <a:t>small test load</a:t>
            </a:r>
            <a:r>
              <a:rPr lang="en-US" altLang="en-US"/>
              <a:t> to the breakout board input.</a:t>
            </a:r>
            <a:br>
              <a:rPr lang="en-US" altLang="en-US"/>
            </a:br>
            <a:r>
              <a:rPr lang="en-US" altLang="en-US"/>
              <a:t>This can be a resistor wheelset, a 1k–2k resistor, or even a small lamp.</a:t>
            </a:r>
            <a:br>
              <a:rPr lang="en-US" altLang="en-US"/>
            </a:br>
            <a:r>
              <a:rPr lang="en-US" altLang="en-US"/>
              <a:t>As soon as current flows in that block, the matching occupancy LED should illuminate.</a:t>
            </a:r>
            <a:br>
              <a:rPr lang="en-US" altLang="en-US"/>
            </a:br>
            <a:r>
              <a:rPr lang="en-US" altLang="en-US"/>
              <a:t>If it doesn’t, you know exactly which channel to inspect.</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And once the LEDs look good, the next part of the test happens through the Node Card.</a:t>
            </a:r>
            <a:br>
              <a:rPr lang="en-US" altLang="en-US"/>
            </a:br>
            <a:r>
              <a:rPr lang="en-US" altLang="en-US"/>
              <a:t>It reads the </a:t>
            </a:r>
            <a:r>
              <a:rPr lang="pl-PL" altLang="en-US"/>
              <a:t>port expander</a:t>
            </a:r>
            <a:r>
              <a:rPr lang="en-US" altLang="en-US"/>
              <a:t> over I2C, and publishes each block state as an </a:t>
            </a:r>
            <a:r>
              <a:rPr lang="en-US" altLang="en-US" b="1"/>
              <a:t>occupancy event</a:t>
            </a:r>
            <a:r>
              <a:rPr lang="en-US" altLang="en-US"/>
              <a:t> on the kanbus.</a:t>
            </a:r>
          </a:p>
          <a:p>
            <a:pPr eaLnBrk="1" hangingPunct="1"/>
            <a:endParaRPr lang="en-US" altLang="en-US"/>
          </a:p>
          <a:p>
            <a:pPr eaLnBrk="1" hangingPunct="1"/>
            <a:r>
              <a:rPr lang="en-US" altLang="en-US"/>
              <a:t>(pause: 0.9)</a:t>
            </a:r>
          </a:p>
          <a:p>
            <a:pPr eaLnBrk="1" hangingPunct="1"/>
            <a:endParaRPr lang="en-US" altLang="en-US" i="1"/>
          </a:p>
        </p:txBody>
      </p:sp>
      <p:sp>
        <p:nvSpPr>
          <p:cNvPr id="31748" name="Slide Number Placeholder 3">
            <a:extLst>
              <a:ext uri="{FF2B5EF4-FFF2-40B4-BE49-F238E27FC236}">
                <a16:creationId xmlns:a16="http://schemas.microsoft.com/office/drawing/2014/main" id="{538ADA4B-CBD3-1726-F1BB-9DD35DEC5F08}"/>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2FF9E-A05A-6D55-0F2F-11DF1A33072D}"/>
            </a:ext>
          </a:extLst>
        </p:cNvPr>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D6A21C6-70BB-0240-9D25-39713F435EC0}"/>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1747" name="Notes Placeholder 2">
            <a:extLst>
              <a:ext uri="{FF2B5EF4-FFF2-40B4-BE49-F238E27FC236}">
                <a16:creationId xmlns:a16="http://schemas.microsoft.com/office/drawing/2014/main" id="{68B961E3-58A9-80FB-3B82-A1F024EDC03C}"/>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t>(voice: Nelson)</a:t>
            </a:r>
            <a:br>
              <a:rPr lang="en-US" altLang="en-US" dirty="0"/>
            </a:br>
            <a:r>
              <a:rPr lang="en-US" altLang="en-US" dirty="0"/>
              <a:t>So you can actually watch the events being sent?</a:t>
            </a:r>
          </a:p>
          <a:p>
            <a:pPr eaLnBrk="1" hangingPunct="1"/>
            <a:endParaRPr lang="en-US" altLang="en-US" dirty="0"/>
          </a:p>
          <a:p>
            <a:pPr eaLnBrk="1" hangingPunct="1"/>
            <a:r>
              <a:rPr lang="en-US" altLang="en-US" dirty="0"/>
              <a:t>(pause: 0.6)</a:t>
            </a:r>
          </a:p>
          <a:p>
            <a:pPr eaLnBrk="1" hangingPunct="1"/>
            <a:endParaRPr lang="en-US" altLang="en-US" i="1" dirty="0"/>
          </a:p>
          <a:p>
            <a:pPr eaLnBrk="1" hangingPunct="1"/>
            <a:r>
              <a:rPr lang="en-US" altLang="en-US" i="1" dirty="0"/>
              <a:t>(voice: Harrison)</a:t>
            </a:r>
            <a:br>
              <a:rPr lang="en-US" altLang="en-US" dirty="0"/>
            </a:br>
            <a:endParaRPr lang="en-US" altLang="en-US" dirty="0"/>
          </a:p>
          <a:p>
            <a:pPr eaLnBrk="1" hangingPunct="1"/>
            <a:r>
              <a:rPr lang="en-US" altLang="en-US" dirty="0"/>
              <a:t>Exactly.</a:t>
            </a:r>
            <a:br>
              <a:rPr lang="en-US" altLang="en-US" dirty="0"/>
            </a:br>
            <a:r>
              <a:rPr lang="en-US" altLang="en-US" dirty="0"/>
              <a:t>You monitor messages via Node Card’s serial monitor, </a:t>
            </a:r>
            <a:r>
              <a:rPr lang="en-US" altLang="en-US" dirty="0" err="1"/>
              <a:t>WebSerial</a:t>
            </a:r>
            <a:r>
              <a:rPr lang="en-US" altLang="en-US" dirty="0"/>
              <a:t>, or even Bluetooth to see each block transition between </a:t>
            </a:r>
            <a:r>
              <a:rPr lang="en-US" altLang="en-US" i="1" dirty="0"/>
              <a:t>occupied</a:t>
            </a:r>
            <a:r>
              <a:rPr lang="en-US" altLang="en-US" dirty="0"/>
              <a:t> and </a:t>
            </a:r>
            <a:r>
              <a:rPr lang="en-US" altLang="en-US" i="1" dirty="0"/>
              <a:t>clear</a:t>
            </a:r>
            <a:r>
              <a:rPr lang="en-US" altLang="en-US" dirty="0"/>
              <a:t>.  </a:t>
            </a:r>
          </a:p>
          <a:p>
            <a:pPr eaLnBrk="1" hangingPunct="1"/>
            <a:r>
              <a:rPr lang="en-US" altLang="en-US" dirty="0"/>
              <a:t>Or, use an LCC CDI Event Monitor tool.</a:t>
            </a:r>
            <a:br>
              <a:rPr lang="en-US" altLang="en-US" dirty="0"/>
            </a:br>
            <a:r>
              <a:rPr lang="en-US" altLang="en-US" dirty="0"/>
              <a:t>This confirms the entire chain — from the block input, to the optocoupler, to the </a:t>
            </a:r>
            <a:r>
              <a:rPr lang="pl-PL" altLang="en-US" dirty="0"/>
              <a:t>port expander</a:t>
            </a:r>
            <a:r>
              <a:rPr lang="en-US" altLang="en-US" dirty="0"/>
              <a:t>, to the Node Card, and finally out to the kanbus.</a:t>
            </a:r>
          </a:p>
          <a:p>
            <a:pPr eaLnBrk="1" hangingPunct="1"/>
            <a:endParaRPr lang="en-US" altLang="en-US" dirty="0"/>
          </a:p>
          <a:p>
            <a:pPr eaLnBrk="1" hangingPunct="1"/>
            <a:r>
              <a:rPr lang="en-US" altLang="en-US" dirty="0"/>
              <a:t>(pause: 1.1)</a:t>
            </a:r>
          </a:p>
          <a:p>
            <a:pPr eaLnBrk="1" hangingPunct="1"/>
            <a:endParaRPr lang="en-US" altLang="en-US" i="1" dirty="0"/>
          </a:p>
          <a:p>
            <a:pPr eaLnBrk="1" hangingPunct="1"/>
            <a:r>
              <a:rPr lang="en-US" altLang="en-US" i="1" dirty="0"/>
              <a:t>(voice: Nelson)</a:t>
            </a:r>
            <a:br>
              <a:rPr lang="en-US" altLang="en-US" dirty="0"/>
            </a:br>
            <a:r>
              <a:rPr lang="en-US" altLang="en-US" dirty="0"/>
              <a:t>So by the time you’re done with this test, you’re confident the whole card is solid before it ever touches the layout.</a:t>
            </a:r>
          </a:p>
          <a:p>
            <a:pPr eaLnBrk="1" hangingPunct="1"/>
            <a:endParaRPr lang="en-US" altLang="en-US" dirty="0"/>
          </a:p>
          <a:p>
            <a:pPr eaLnBrk="1" hangingPunct="1"/>
            <a:r>
              <a:rPr lang="en-US" altLang="en-US" dirty="0"/>
              <a:t>(pause: 0.6)</a:t>
            </a:r>
          </a:p>
          <a:p>
            <a:pPr eaLnBrk="1" hangingPunct="1"/>
            <a:endParaRPr lang="en-US" altLang="en-US" i="1" dirty="0"/>
          </a:p>
          <a:p>
            <a:pPr eaLnBrk="1" hangingPunct="1"/>
            <a:r>
              <a:rPr lang="en-US" altLang="en-US" i="1" dirty="0"/>
              <a:t>(voice: Harrison)</a:t>
            </a:r>
            <a:br>
              <a:rPr lang="en-US" altLang="en-US" dirty="0"/>
            </a:br>
            <a:r>
              <a:rPr lang="en-US" altLang="en-US" dirty="0"/>
              <a:t>Exactly.</a:t>
            </a:r>
            <a:br>
              <a:rPr lang="en-US" altLang="en-US" dirty="0"/>
            </a:br>
            <a:r>
              <a:rPr lang="en-US" altLang="en-US" dirty="0"/>
              <a:t>It’s a quick, reliable validation that the detection system is ready to go.</a:t>
            </a:r>
          </a:p>
        </p:txBody>
      </p:sp>
      <p:sp>
        <p:nvSpPr>
          <p:cNvPr id="31748" name="Slide Number Placeholder 3">
            <a:extLst>
              <a:ext uri="{FF2B5EF4-FFF2-40B4-BE49-F238E27FC236}">
                <a16:creationId xmlns:a16="http://schemas.microsoft.com/office/drawing/2014/main" id="{7B6E91D3-3A13-DA61-3DB8-E3C0E76093C2}"/>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extLst>
      <p:ext uri="{BB962C8B-B14F-4D97-AF65-F5344CB8AC3E}">
        <p14:creationId xmlns:p14="http://schemas.microsoft.com/office/powerpoint/2010/main" val="39968376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3BCE2B4A-5D6D-10E8-F2B7-F9936DD32B39}"/>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5843" name="Notes Placeholder 2">
            <a:extLst>
              <a:ext uri="{FF2B5EF4-FFF2-40B4-BE49-F238E27FC236}">
                <a16:creationId xmlns:a16="http://schemas.microsoft.com/office/drawing/2014/main" id="{6EB6F56F-F78E-2DDD-2253-01AE1D55D25D}"/>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Alright, so once someone has this card built and powered up, what are the most common problems they’ll run into?</a:t>
            </a:r>
          </a:p>
          <a:p>
            <a:pPr eaLnBrk="1" hangingPunct="1"/>
            <a:endParaRPr lang="en-US" altLang="en-US"/>
          </a:p>
          <a:p>
            <a:pPr eaLnBrk="1" hangingPunct="1"/>
            <a:r>
              <a:rPr lang="en-US" altLang="en-US"/>
              <a:t>(pause: 0.8)</a:t>
            </a:r>
          </a:p>
          <a:p>
            <a:pPr eaLnBrk="1" hangingPunct="1"/>
            <a:endParaRPr lang="en-US" altLang="en-US" i="1"/>
          </a:p>
          <a:p>
            <a:pPr eaLnBrk="1" hangingPunct="1"/>
            <a:r>
              <a:rPr lang="en-US" altLang="en-US" i="1"/>
              <a:t>(voice: Harrison)</a:t>
            </a:r>
            <a:br>
              <a:rPr lang="en-US" altLang="en-US"/>
            </a:br>
            <a:r>
              <a:rPr lang="en-US" altLang="en-US"/>
              <a:t>There are a few patterns that show up over and over, and they’re almost always easy to diagnose.</a:t>
            </a:r>
            <a:br>
              <a:rPr lang="en-US" altLang="en-US"/>
            </a:br>
            <a:r>
              <a:rPr lang="en-US" altLang="en-US"/>
              <a:t>First — if your </a:t>
            </a:r>
            <a:r>
              <a:rPr lang="en-US" altLang="en-US" b="1"/>
              <a:t>power LED isn’t on</a:t>
            </a:r>
            <a:r>
              <a:rPr lang="en-US" altLang="en-US"/>
              <a:t>, the card isn’t getting power from the Node Bus.</a:t>
            </a:r>
            <a:br>
              <a:rPr lang="en-US" altLang="en-US"/>
            </a:br>
            <a:r>
              <a:rPr lang="en-US" altLang="en-US"/>
              <a:t>That usually points to a power supply issue via the Node Card or Node Card Bus.</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Harrison)</a:t>
            </a:r>
            <a:br>
              <a:rPr lang="en-US" altLang="en-US"/>
            </a:br>
            <a:r>
              <a:rPr lang="en-US" altLang="en-US"/>
              <a:t>Next — if one of the </a:t>
            </a:r>
            <a:r>
              <a:rPr lang="en-US" altLang="en-US" b="1"/>
              <a:t>occupancy LEDs stays stuck on</a:t>
            </a:r>
            <a:r>
              <a:rPr lang="en-US" altLang="en-US"/>
              <a:t> or never turns on, that’s a hint that something’s going on in the detection chain for that block.</a:t>
            </a:r>
            <a:br>
              <a:rPr lang="en-US" altLang="en-US"/>
            </a:br>
            <a:r>
              <a:rPr lang="en-US" altLang="en-US"/>
              <a:t>It could be a solder bridge, a rotated optocoupler, or an issue with the sense resistor for that channel.  Check all soldering and component type and orientation.</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Nelson)</a:t>
            </a:r>
            <a:br>
              <a:rPr lang="en-US" altLang="en-US"/>
            </a:br>
            <a:r>
              <a:rPr lang="en-US" altLang="en-US"/>
              <a:t>What about when the Node Card displays messages that it doesn’t see the BOD Card at all?</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That’s almost always an </a:t>
            </a:r>
            <a:r>
              <a:rPr lang="en-US" altLang="en-US" b="1"/>
              <a:t>I2C address or EEPROM issue</a:t>
            </a:r>
            <a:r>
              <a:rPr lang="en-US" altLang="en-US"/>
              <a:t>.</a:t>
            </a:r>
            <a:br>
              <a:rPr lang="en-US" altLang="en-US"/>
            </a:br>
            <a:r>
              <a:rPr lang="en-US" altLang="en-US"/>
              <a:t>If the DIP switches are set wrong, or if another card is using the same address on BUS A or BUS B, the Node Card can’t find it.</a:t>
            </a:r>
            <a:br>
              <a:rPr lang="en-US" altLang="en-US"/>
            </a:br>
            <a:r>
              <a:rPr lang="en-US" altLang="en-US"/>
              <a:t>And if the EEPROM isn’t programmed — or isn’t seated properly — the Node Card doesn’t know what card type this is.</a:t>
            </a:r>
          </a:p>
          <a:p>
            <a:pPr eaLnBrk="1" hangingPunct="1"/>
            <a:endParaRPr lang="en-US" altLang="en-US"/>
          </a:p>
          <a:p>
            <a:pPr eaLnBrk="1" hangingPunct="1"/>
            <a:r>
              <a:rPr lang="en-US" altLang="en-US"/>
              <a:t>(pause: 1.0)</a:t>
            </a:r>
          </a:p>
          <a:p>
            <a:pPr eaLnBrk="1" hangingPunct="1"/>
            <a:endParaRPr lang="en-US" altLang="en-US"/>
          </a:p>
        </p:txBody>
      </p:sp>
      <p:sp>
        <p:nvSpPr>
          <p:cNvPr id="35844" name="Slide Number Placeholder 3">
            <a:extLst>
              <a:ext uri="{FF2B5EF4-FFF2-40B4-BE49-F238E27FC236}">
                <a16:creationId xmlns:a16="http://schemas.microsoft.com/office/drawing/2014/main" id="{1866FF87-6AF3-6E63-0F9D-610D985735AF}"/>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5A423-7439-111D-DFC9-B2F9586057DE}"/>
            </a:ext>
          </a:extLst>
        </p:cNvPr>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CF612171-FFF3-CF26-D794-F45E3E54F25B}"/>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5843" name="Notes Placeholder 2">
            <a:extLst>
              <a:ext uri="{FF2B5EF4-FFF2-40B4-BE49-F238E27FC236}">
                <a16:creationId xmlns:a16="http://schemas.microsoft.com/office/drawing/2014/main" id="{916C6D99-1DAA-596B-BD65-6D15D9EBF48E}"/>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t>(voice: Nelson)</a:t>
            </a:r>
            <a:br>
              <a:rPr lang="en-US" altLang="en-US" dirty="0"/>
            </a:br>
            <a:r>
              <a:rPr lang="en-US" altLang="en-US" dirty="0"/>
              <a:t>Is there a quick way to tell whether the Node Card is even seeing the BOD Card on the bus?</a:t>
            </a:r>
          </a:p>
          <a:p>
            <a:pPr eaLnBrk="1" hangingPunct="1"/>
            <a:endParaRPr lang="en-US" altLang="en-US" dirty="0"/>
          </a:p>
          <a:p>
            <a:pPr eaLnBrk="1" hangingPunct="1"/>
            <a:r>
              <a:rPr lang="en-US" altLang="en-US" dirty="0"/>
              <a:t>(pause: 0.7)</a:t>
            </a:r>
          </a:p>
          <a:p>
            <a:pPr eaLnBrk="1" hangingPunct="1"/>
            <a:endParaRPr lang="en-US" altLang="en-US" i="1" dirty="0"/>
          </a:p>
          <a:p>
            <a:pPr eaLnBrk="1" hangingPunct="1"/>
            <a:r>
              <a:rPr lang="en-US" altLang="en-US" i="1" dirty="0"/>
              <a:t>(voice: Harrison)</a:t>
            </a:r>
            <a:br>
              <a:rPr lang="en-US" altLang="en-US" dirty="0"/>
            </a:br>
            <a:r>
              <a:rPr lang="en-US" altLang="en-US" dirty="0"/>
              <a:t>Yes — that’s exactly what the </a:t>
            </a:r>
            <a:r>
              <a:rPr lang="en-US" altLang="en-US" b="1" dirty="0"/>
              <a:t>Node Card self-test</a:t>
            </a:r>
            <a:r>
              <a:rPr lang="en-US" altLang="en-US" dirty="0"/>
              <a:t> is for.</a:t>
            </a:r>
            <a:br>
              <a:rPr lang="en-US" altLang="en-US" dirty="0"/>
            </a:br>
            <a:r>
              <a:rPr lang="en-US" altLang="en-US" dirty="0"/>
              <a:t>When you put the Node Card into its I2C self-test mode, it scans both BUS A and BUS B and reports which cards it finds, by address and type.</a:t>
            </a:r>
            <a:br>
              <a:rPr lang="en-US" altLang="en-US" dirty="0"/>
            </a:br>
            <a:r>
              <a:rPr lang="en-US" altLang="en-US" dirty="0"/>
              <a:t>If the BOD Card doesn’t show up in that list, you immediately know the problem is on the I2C side — address settings, wiring, or the EEPROM — not the detection circuitry itself.</a:t>
            </a:r>
          </a:p>
          <a:p>
            <a:pPr eaLnBrk="1" hangingPunct="1"/>
            <a:endParaRPr lang="en-US" altLang="en-US" dirty="0"/>
          </a:p>
          <a:p>
            <a:pPr eaLnBrk="1" hangingPunct="1"/>
            <a:r>
              <a:rPr lang="en-US" altLang="en-US" dirty="0"/>
              <a:t>(pause: 1.0)</a:t>
            </a:r>
          </a:p>
          <a:p>
            <a:pPr eaLnBrk="1" hangingPunct="1"/>
            <a:endParaRPr lang="en-US" altLang="en-US" i="1" dirty="0"/>
          </a:p>
          <a:p>
            <a:pPr eaLnBrk="1" hangingPunct="1"/>
            <a:r>
              <a:rPr lang="en-US" altLang="en-US" i="1" dirty="0"/>
              <a:t>(voice: Harrison)</a:t>
            </a:r>
            <a:br>
              <a:rPr lang="en-US" altLang="en-US" dirty="0"/>
            </a:br>
            <a:r>
              <a:rPr lang="en-US" altLang="en-US" dirty="0"/>
              <a:t>And if everything looks correct on the LEDs but </a:t>
            </a:r>
            <a:r>
              <a:rPr lang="en-US" altLang="en-US" b="1" dirty="0"/>
              <a:t>no kanbus events</a:t>
            </a:r>
            <a:r>
              <a:rPr lang="en-US" altLang="en-US" dirty="0"/>
              <a:t> are showing up, that tells you the Node Card isn’t reading the </a:t>
            </a:r>
            <a:r>
              <a:rPr lang="pl-PL" altLang="en-US" dirty="0"/>
              <a:t>port expander</a:t>
            </a:r>
            <a:r>
              <a:rPr lang="en-US" altLang="en-US" dirty="0"/>
              <a:t> or the card is not yet configured correctly.</a:t>
            </a:r>
            <a:br>
              <a:rPr lang="en-US" altLang="en-US" dirty="0"/>
            </a:br>
            <a:r>
              <a:rPr lang="en-US" altLang="en-US" dirty="0"/>
              <a:t>That means you either have an I2C wiring problem, a bus conflict, or the </a:t>
            </a:r>
            <a:r>
              <a:rPr lang="pl-PL" altLang="en-US" dirty="0"/>
              <a:t>port expander</a:t>
            </a:r>
            <a:r>
              <a:rPr lang="en-US" altLang="en-US" dirty="0"/>
              <a:t> didn’t solder cleanly.</a:t>
            </a:r>
          </a:p>
          <a:p>
            <a:pPr eaLnBrk="1" hangingPunct="1"/>
            <a:endParaRPr lang="en-US" altLang="en-US" dirty="0"/>
          </a:p>
          <a:p>
            <a:pPr eaLnBrk="1" hangingPunct="1"/>
            <a:r>
              <a:rPr lang="en-US" altLang="en-US" dirty="0"/>
              <a:t>(pause: 1.1)</a:t>
            </a:r>
          </a:p>
          <a:p>
            <a:pPr eaLnBrk="1" hangingPunct="1"/>
            <a:endParaRPr lang="en-US" altLang="en-US" i="1" dirty="0"/>
          </a:p>
          <a:p>
            <a:pPr eaLnBrk="1" hangingPunct="1"/>
            <a:r>
              <a:rPr lang="en-US" altLang="en-US" i="1" dirty="0"/>
              <a:t>(voice: Nelson)</a:t>
            </a:r>
            <a:br>
              <a:rPr lang="en-US" altLang="en-US" dirty="0"/>
            </a:br>
            <a:r>
              <a:rPr lang="en-US" altLang="en-US" dirty="0"/>
              <a:t>So all of these issues really fall into just a few buckets:</a:t>
            </a:r>
            <a:br>
              <a:rPr lang="en-US" altLang="en-US" dirty="0"/>
            </a:br>
            <a:r>
              <a:rPr lang="en-US" altLang="en-US" dirty="0"/>
              <a:t>power, detection chain, I2C addressing, the Node Card not reading the inputs, or the card’s configuration.</a:t>
            </a:r>
          </a:p>
          <a:p>
            <a:pPr eaLnBrk="1" hangingPunct="1"/>
            <a:endParaRPr lang="en-US" altLang="en-US" dirty="0"/>
          </a:p>
          <a:p>
            <a:pPr eaLnBrk="1" hangingPunct="1"/>
            <a:r>
              <a:rPr lang="en-US" altLang="en-US" dirty="0"/>
              <a:t>(pause: 0.6)</a:t>
            </a:r>
          </a:p>
          <a:p>
            <a:pPr eaLnBrk="1" hangingPunct="1"/>
            <a:endParaRPr lang="en-US" altLang="en-US" i="1" dirty="0"/>
          </a:p>
          <a:p>
            <a:pPr eaLnBrk="1" hangingPunct="1"/>
            <a:r>
              <a:rPr lang="en-US" altLang="en-US" i="1" dirty="0"/>
              <a:t>(voice: Harrison)</a:t>
            </a:r>
            <a:br>
              <a:rPr lang="en-US" altLang="en-US" dirty="0"/>
            </a:br>
            <a:r>
              <a:rPr lang="en-US" altLang="en-US" dirty="0"/>
              <a:t>Exactly.</a:t>
            </a:r>
            <a:br>
              <a:rPr lang="en-US" altLang="en-US" dirty="0"/>
            </a:br>
            <a:r>
              <a:rPr lang="en-US" altLang="en-US" dirty="0"/>
              <a:t>Once you know where to look, the troubleshooting becomes very straightforward.</a:t>
            </a:r>
          </a:p>
        </p:txBody>
      </p:sp>
      <p:sp>
        <p:nvSpPr>
          <p:cNvPr id="35844" name="Slide Number Placeholder 3">
            <a:extLst>
              <a:ext uri="{FF2B5EF4-FFF2-40B4-BE49-F238E27FC236}">
                <a16:creationId xmlns:a16="http://schemas.microsoft.com/office/drawing/2014/main" id="{7D4634F8-1463-6E84-F3A7-C2003404CDAA}"/>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extLst>
      <p:ext uri="{BB962C8B-B14F-4D97-AF65-F5344CB8AC3E}">
        <p14:creationId xmlns:p14="http://schemas.microsoft.com/office/powerpoint/2010/main" val="32320144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1F5985B9-35B0-FB95-EFE7-41585B91A38D}"/>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9939" name="Notes Placeholder 2">
            <a:extLst>
              <a:ext uri="{FF2B5EF4-FFF2-40B4-BE49-F238E27FC236}">
                <a16:creationId xmlns:a16="http://schemas.microsoft.com/office/drawing/2014/main" id="{44B1FE44-AC6A-D098-CC71-A672CAFC1555}"/>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Okay, so now we know how the BOD Card detects occupancy.</a:t>
            </a:r>
            <a:br>
              <a:rPr lang="en-US" altLang="en-US"/>
            </a:br>
            <a:r>
              <a:rPr lang="en-US" altLang="en-US"/>
              <a:t>But what does that detection actually accomplish on the layout?</a:t>
            </a:r>
            <a:br>
              <a:rPr lang="en-US" altLang="en-US"/>
            </a:br>
            <a:r>
              <a:rPr lang="en-US" altLang="en-US"/>
              <a:t>What happens with that information?</a:t>
            </a:r>
          </a:p>
          <a:p>
            <a:pPr eaLnBrk="1" hangingPunct="1"/>
            <a:endParaRPr lang="en-US" altLang="en-US"/>
          </a:p>
          <a:p>
            <a:pPr eaLnBrk="1" hangingPunct="1"/>
            <a:r>
              <a:rPr lang="en-US" altLang="en-US"/>
              <a:t>(pause: 0.8)</a:t>
            </a:r>
          </a:p>
          <a:p>
            <a:pPr eaLnBrk="1" hangingPunct="1"/>
            <a:endParaRPr lang="en-US" altLang="en-US" i="1"/>
          </a:p>
          <a:p>
            <a:pPr eaLnBrk="1" hangingPunct="1"/>
            <a:r>
              <a:rPr lang="en-US" altLang="en-US" i="1"/>
              <a:t>(voice: Harrison)</a:t>
            </a:r>
            <a:br>
              <a:rPr lang="en-US" altLang="en-US"/>
            </a:br>
            <a:r>
              <a:rPr lang="en-US" altLang="en-US"/>
              <a:t>This is where everything ties together.</a:t>
            </a:r>
            <a:br>
              <a:rPr lang="en-US" altLang="en-US"/>
            </a:br>
            <a:r>
              <a:rPr lang="en-US" altLang="en-US"/>
              <a:t>The moment a block becomes occupied, the BOD Card sends the state to the Node Card, and the Node Card immediately publishes an </a:t>
            </a:r>
            <a:r>
              <a:rPr lang="en-US" altLang="en-US" b="1"/>
              <a:t>LCC occupancy event</a:t>
            </a:r>
            <a:r>
              <a:rPr lang="en-US" altLang="en-US"/>
              <a:t> onto the kanbus.</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Harrison)</a:t>
            </a:r>
            <a:br>
              <a:rPr lang="en-US" altLang="en-US"/>
            </a:br>
            <a:r>
              <a:rPr lang="en-US" altLang="en-US"/>
              <a:t>And that single event can drive </a:t>
            </a:r>
            <a:r>
              <a:rPr lang="en-US" altLang="en-US" b="1"/>
              <a:t>any number of actions</a:t>
            </a:r>
            <a:r>
              <a:rPr lang="en-US" altLang="en-US"/>
              <a:t> across the entire layout.</a:t>
            </a:r>
            <a:br>
              <a:rPr lang="en-US" altLang="en-US"/>
            </a:br>
            <a:r>
              <a:rPr lang="en-US" altLang="en-US"/>
              <a:t>For example, your </a:t>
            </a:r>
            <a:r>
              <a:rPr lang="en-US" altLang="en-US" b="1"/>
              <a:t>signal logic</a:t>
            </a:r>
            <a:r>
              <a:rPr lang="en-US" altLang="en-US"/>
              <a:t> can automatically set a signal to red when a train enters a block, or clear it when the block empties.</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Nelson)</a:t>
            </a:r>
            <a:br>
              <a:rPr lang="en-US" altLang="en-US"/>
            </a:br>
            <a:r>
              <a:rPr lang="en-US" altLang="en-US"/>
              <a:t>So one detection triggers the whole system?</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You can have turnout logic that doesn’t allow a route to line if the next block is still occupied.</a:t>
            </a:r>
            <a:br>
              <a:rPr lang="en-US" altLang="en-US"/>
            </a:br>
            <a:r>
              <a:rPr lang="en-US" altLang="en-US"/>
              <a:t>Lighting effects can change when a train enters a scene.</a:t>
            </a:r>
            <a:br>
              <a:rPr lang="en-US" altLang="en-US"/>
            </a:br>
            <a:r>
              <a:rPr lang="en-US" altLang="en-US"/>
              <a:t>Sound cards can play crossing bells or announcements — all based on occupancy events.</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Harrison)</a:t>
            </a:r>
            <a:br>
              <a:rPr lang="en-US" altLang="en-US"/>
            </a:br>
            <a:r>
              <a:rPr lang="en-US" altLang="en-US"/>
              <a:t>That’s the real power of the Fusion system, built on NMRA’s LCC standard and LCC open source software.</a:t>
            </a:r>
            <a:br>
              <a:rPr lang="en-US" altLang="en-US"/>
            </a:br>
            <a:r>
              <a:rPr lang="en-US" altLang="en-US"/>
              <a:t>You’re not just detecting trains — you’re using occupancy events as </a:t>
            </a:r>
            <a:r>
              <a:rPr lang="en-US" altLang="en-US" b="1"/>
              <a:t>inputs to logic</a:t>
            </a:r>
            <a:r>
              <a:rPr lang="en-US" altLang="en-US"/>
              <a:t> that controls everything else on the layout automatically.</a:t>
            </a:r>
          </a:p>
          <a:p>
            <a:pPr eaLnBrk="1" hangingPunct="1"/>
            <a:endParaRPr lang="en-US" altLang="en-US"/>
          </a:p>
          <a:p>
            <a:pPr eaLnBrk="1" hangingPunct="1"/>
            <a:r>
              <a:rPr lang="en-US" altLang="en-US"/>
              <a:t>(pause: 0.9)</a:t>
            </a:r>
          </a:p>
          <a:p>
            <a:pPr eaLnBrk="1" hangingPunct="1"/>
            <a:endParaRPr lang="en-US" altLang="en-US" i="1"/>
          </a:p>
          <a:p>
            <a:pPr eaLnBrk="1" hangingPunct="1"/>
            <a:r>
              <a:rPr lang="en-US" altLang="en-US" i="1"/>
              <a:t>(voice: Nelson)</a:t>
            </a:r>
            <a:br>
              <a:rPr lang="en-US" altLang="en-US"/>
            </a:br>
            <a:r>
              <a:rPr lang="en-US" altLang="en-US"/>
              <a:t>So the BOD Card isn’t just a detection tool — it’s the </a:t>
            </a:r>
            <a:r>
              <a:rPr lang="en-US" altLang="en-US" i="1"/>
              <a:t>starting point</a:t>
            </a:r>
            <a:r>
              <a:rPr lang="en-US" altLang="en-US"/>
              <a:t> for real automation.</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Block detection becomes the foundation for fully automated signaling, routing, and behavior across the entire layout.</a:t>
            </a:r>
          </a:p>
        </p:txBody>
      </p:sp>
      <p:sp>
        <p:nvSpPr>
          <p:cNvPr id="39940" name="Slide Number Placeholder 3">
            <a:extLst>
              <a:ext uri="{FF2B5EF4-FFF2-40B4-BE49-F238E27FC236}">
                <a16:creationId xmlns:a16="http://schemas.microsoft.com/office/drawing/2014/main" id="{52760B38-51A3-8891-9EBF-999CBD6902E7}"/>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76BA44F4-7CC8-3F83-BF48-0D64F4139ED8}"/>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1987" name="Notes Placeholder 2">
            <a:extLst>
              <a:ext uri="{FF2B5EF4-FFF2-40B4-BE49-F238E27FC236}">
                <a16:creationId xmlns:a16="http://schemas.microsoft.com/office/drawing/2014/main" id="{56084978-EE1E-D1C8-7DC4-865731708B35}"/>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t>(voice: Nelson)</a:t>
            </a:r>
            <a:br>
              <a:rPr lang="en-US" altLang="en-US" dirty="0"/>
            </a:br>
            <a:r>
              <a:rPr lang="en-US" altLang="en-US" dirty="0"/>
              <a:t>Before we wrap up, it’s worth mentioning the foundation that Fusion is built on.</a:t>
            </a:r>
            <a:br>
              <a:rPr lang="en-US" altLang="en-US" dirty="0"/>
            </a:br>
            <a:r>
              <a:rPr lang="en-US" altLang="en-US" dirty="0"/>
              <a:t>We’re not inventing a new messaging system here — Fusion stands on top of something that already exists in the hobby.</a:t>
            </a:r>
          </a:p>
          <a:p>
            <a:pPr eaLnBrk="1" hangingPunct="1"/>
            <a:endParaRPr lang="en-US" altLang="en-US" dirty="0"/>
          </a:p>
          <a:p>
            <a:pPr eaLnBrk="1" hangingPunct="1"/>
            <a:r>
              <a:rPr lang="en-US" altLang="en-US" dirty="0"/>
              <a:t>(pause: 0.9)</a:t>
            </a:r>
          </a:p>
          <a:p>
            <a:pPr eaLnBrk="1" hangingPunct="1"/>
            <a:endParaRPr lang="en-US" altLang="en-US" i="1" dirty="0"/>
          </a:p>
          <a:p>
            <a:pPr eaLnBrk="1" hangingPunct="1"/>
            <a:r>
              <a:rPr lang="en-US" altLang="en-US" i="1" dirty="0"/>
              <a:t>(voice: Harrison)</a:t>
            </a:r>
            <a:br>
              <a:rPr lang="en-US" altLang="en-US" dirty="0"/>
            </a:br>
            <a:r>
              <a:rPr lang="en-US" altLang="en-US" dirty="0"/>
              <a:t>Exactly.</a:t>
            </a:r>
            <a:br>
              <a:rPr lang="en-US" altLang="en-US" dirty="0"/>
            </a:br>
            <a:r>
              <a:rPr lang="en-US" altLang="en-US" dirty="0"/>
              <a:t>Fusion is built directly on the NMRA’s </a:t>
            </a:r>
            <a:r>
              <a:rPr lang="en-US" altLang="en-US" b="1" dirty="0"/>
              <a:t>LCC standard</a:t>
            </a:r>
            <a:r>
              <a:rPr lang="en-US" altLang="en-US" dirty="0"/>
              <a:t>, Layout Command Control.</a:t>
            </a:r>
            <a:br>
              <a:rPr lang="en-US" altLang="en-US" dirty="0"/>
            </a:br>
            <a:r>
              <a:rPr lang="en-US" altLang="en-US" dirty="0"/>
              <a:t>All of the messaging, event handling, and configuration structures follow the same open specifications published by the NMRA.</a:t>
            </a:r>
          </a:p>
          <a:p>
            <a:pPr eaLnBrk="1" hangingPunct="1"/>
            <a:endParaRPr lang="en-US" altLang="en-US" dirty="0"/>
          </a:p>
          <a:p>
            <a:pPr eaLnBrk="1" hangingPunct="1"/>
            <a:r>
              <a:rPr lang="en-US" altLang="en-US" dirty="0"/>
              <a:t>(pause: 0.9)</a:t>
            </a:r>
          </a:p>
          <a:p>
            <a:pPr eaLnBrk="1" hangingPunct="1"/>
            <a:endParaRPr lang="en-US" altLang="en-US" i="1" dirty="0"/>
          </a:p>
          <a:p>
            <a:pPr eaLnBrk="1" hangingPunct="1"/>
            <a:r>
              <a:rPr lang="en-US" altLang="en-US" i="1" dirty="0"/>
              <a:t>(voice: Harrison)</a:t>
            </a:r>
            <a:br>
              <a:rPr lang="en-US" altLang="en-US" dirty="0"/>
            </a:br>
            <a:r>
              <a:rPr lang="en-US" altLang="en-US" dirty="0"/>
              <a:t>And underneath that is the </a:t>
            </a:r>
            <a:r>
              <a:rPr lang="en-US" altLang="en-US" b="1" dirty="0"/>
              <a:t>OpenLCB open-source software</a:t>
            </a:r>
            <a:r>
              <a:rPr lang="en-US" altLang="en-US" dirty="0"/>
              <a:t>, developed by a community of volunteers for more than a decade.</a:t>
            </a:r>
            <a:br>
              <a:rPr lang="en-US" altLang="en-US" dirty="0"/>
            </a:br>
            <a:r>
              <a:rPr lang="en-US" altLang="en-US" dirty="0"/>
              <a:t>Fusion uses that stack for everything — the event model, the CAN messaging, the CDI system — it’s all LCC under the hood.</a:t>
            </a:r>
          </a:p>
          <a:p>
            <a:pPr eaLnBrk="1" hangingPunct="1"/>
            <a:endParaRPr lang="en-US" altLang="en-US" dirty="0"/>
          </a:p>
          <a:p>
            <a:pPr eaLnBrk="1" hangingPunct="1"/>
            <a:r>
              <a:rPr lang="en-US" altLang="en-US" dirty="0"/>
              <a:t>(pause: 1.1)</a:t>
            </a:r>
          </a:p>
          <a:p>
            <a:pPr eaLnBrk="1" hangingPunct="1"/>
            <a:endParaRPr lang="en-US" altLang="en-US" i="1" dirty="0"/>
          </a:p>
          <a:p>
            <a:pPr eaLnBrk="1" hangingPunct="1"/>
            <a:r>
              <a:rPr lang="en-US" altLang="en-US" i="1" dirty="0"/>
              <a:t>(voice: Nelson)</a:t>
            </a:r>
            <a:br>
              <a:rPr lang="en-US" altLang="en-US" dirty="0"/>
            </a:br>
            <a:r>
              <a:rPr lang="en-US" altLang="en-US" dirty="0"/>
              <a:t>And that means it works with other LCC systems, right?</a:t>
            </a:r>
          </a:p>
          <a:p>
            <a:pPr eaLnBrk="1" hangingPunct="1"/>
            <a:endParaRPr lang="en-US" altLang="en-US" dirty="0"/>
          </a:p>
          <a:p>
            <a:pPr eaLnBrk="1" hangingPunct="1"/>
            <a:r>
              <a:rPr lang="en-US" altLang="en-US" dirty="0"/>
              <a:t>(pause: 0.6)</a:t>
            </a:r>
          </a:p>
          <a:p>
            <a:pPr eaLnBrk="1" hangingPunct="1"/>
            <a:endParaRPr lang="en-US" altLang="en-US" i="1" dirty="0"/>
          </a:p>
          <a:p>
            <a:pPr eaLnBrk="1" hangingPunct="1"/>
            <a:r>
              <a:rPr lang="en-US" altLang="en-US" i="1" dirty="0"/>
              <a:t>(voice: Harrison)</a:t>
            </a:r>
            <a:br>
              <a:rPr lang="en-US" altLang="en-US" dirty="0"/>
            </a:br>
            <a:r>
              <a:rPr lang="en-US" altLang="en-US" dirty="0"/>
              <a:t>Exactly.</a:t>
            </a:r>
            <a:br>
              <a:rPr lang="en-US" altLang="en-US" dirty="0"/>
            </a:br>
            <a:r>
              <a:rPr lang="en-US" altLang="en-US" dirty="0"/>
              <a:t>Because Fusion is LCC-compliant, it’s </a:t>
            </a:r>
            <a:r>
              <a:rPr lang="en-US" altLang="en-US" b="1" dirty="0"/>
              <a:t>fully interoperable</a:t>
            </a:r>
            <a:r>
              <a:rPr lang="en-US" altLang="en-US" dirty="0"/>
              <a:t> with other LCC-based products — signal controllers, button boards, throttles, sensors, configuration tools — anything that speaks LCC will work right alongside Fusion.</a:t>
            </a:r>
            <a:br>
              <a:rPr lang="en-US" altLang="en-US" dirty="0"/>
            </a:br>
            <a:r>
              <a:rPr lang="en-US" altLang="en-US" dirty="0"/>
              <a:t>You can mix and match hardware from different vendors and the system still behaves consistently.</a:t>
            </a:r>
          </a:p>
          <a:p>
            <a:pPr eaLnBrk="1" hangingPunct="1"/>
            <a:endParaRPr lang="en-US" altLang="en-US" dirty="0"/>
          </a:p>
          <a:p>
            <a:pPr eaLnBrk="1" hangingPunct="1"/>
            <a:r>
              <a:rPr lang="en-US" altLang="en-US" dirty="0"/>
              <a:t>(pause: 1.0)</a:t>
            </a:r>
          </a:p>
          <a:p>
            <a:pPr eaLnBrk="1" hangingPunct="1"/>
            <a:endParaRPr lang="en-US" altLang="en-US" i="1" dirty="0"/>
          </a:p>
          <a:p>
            <a:pPr eaLnBrk="1" hangingPunct="1"/>
            <a:r>
              <a:rPr lang="en-US" altLang="en-US" i="1" dirty="0"/>
              <a:t>(voice: Harrison)</a:t>
            </a:r>
            <a:br>
              <a:rPr lang="en-US" altLang="en-US" dirty="0"/>
            </a:br>
            <a:r>
              <a:rPr lang="en-US" altLang="en-US" dirty="0"/>
              <a:t>Fusion simply extends that foundation with modular hardware and DIY-friendly design.</a:t>
            </a:r>
            <a:br>
              <a:rPr lang="en-US" altLang="en-US" dirty="0"/>
            </a:br>
            <a:r>
              <a:rPr lang="en-US" altLang="en-US" dirty="0"/>
              <a:t>But the credit for the underlying architecture belongs to the NMRA LCC team and the OpenLCB developers who maintain the standards and the software that make this level of interoperability possible.</a:t>
            </a:r>
          </a:p>
        </p:txBody>
      </p:sp>
      <p:sp>
        <p:nvSpPr>
          <p:cNvPr id="41988" name="Slide Number Placeholder 3">
            <a:extLst>
              <a:ext uri="{FF2B5EF4-FFF2-40B4-BE49-F238E27FC236}">
                <a16:creationId xmlns:a16="http://schemas.microsoft.com/office/drawing/2014/main" id="{4EB0A683-C094-973F-587A-8616CF30F9FE}"/>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A10D0EB2-8072-4987-D706-07E904226F6D}"/>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7171" name="Notes Placeholder 2">
            <a:extLst>
              <a:ext uri="{FF2B5EF4-FFF2-40B4-BE49-F238E27FC236}">
                <a16:creationId xmlns:a16="http://schemas.microsoft.com/office/drawing/2014/main" id="{2757BC4E-1446-7DA0-0E2C-E71FEB3D395D}"/>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Before we go deeper into the BOD Card, let’s just anchor what we talked about last time — the Block breakout board.</a:t>
            </a:r>
            <a:br>
              <a:rPr lang="en-US" altLang="en-US"/>
            </a:br>
            <a:r>
              <a:rPr lang="en-US" altLang="en-US"/>
              <a:t>I want to make sure I’m still seeing the whole system correctly.</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Harrison)</a:t>
            </a:r>
            <a:br>
              <a:rPr lang="en-US" altLang="en-US"/>
            </a:br>
            <a:r>
              <a:rPr lang="en-US" altLang="en-US"/>
              <a:t>Exactly — and this recap is important.</a:t>
            </a:r>
            <a:br>
              <a:rPr lang="en-US" altLang="en-US"/>
            </a:br>
            <a:r>
              <a:rPr lang="en-US" altLang="en-US"/>
              <a:t>The Block Breakout Board is the </a:t>
            </a:r>
            <a:r>
              <a:rPr lang="en-US" altLang="en-US" b="1"/>
              <a:t>physical wiring layer</a:t>
            </a:r>
            <a:r>
              <a:rPr lang="en-US" altLang="en-US"/>
              <a:t> of block detection.</a:t>
            </a:r>
            <a:br>
              <a:rPr lang="en-US" altLang="en-US"/>
            </a:br>
            <a:r>
              <a:rPr lang="en-US" altLang="en-US"/>
              <a:t>It doesn’t measure anything, it doesn’t send anything on the kanbus, it doesn’t make decisions — it simply organizes where all the block feeders land.</a:t>
            </a:r>
          </a:p>
          <a:p>
            <a:pPr eaLnBrk="1" hangingPunct="1"/>
            <a:endParaRPr lang="en-US" altLang="en-US"/>
          </a:p>
          <a:p>
            <a:pPr eaLnBrk="1" hangingPunct="1"/>
            <a:r>
              <a:rPr lang="en-US" altLang="en-US"/>
              <a:t>(pause: 1.2)</a:t>
            </a:r>
          </a:p>
          <a:p>
            <a:pPr eaLnBrk="1" hangingPunct="1"/>
            <a:endParaRPr lang="en-US" altLang="en-US" i="1"/>
          </a:p>
          <a:p>
            <a:pPr eaLnBrk="1" hangingPunct="1"/>
            <a:r>
              <a:rPr lang="en-US" altLang="en-US" i="1"/>
              <a:t>(voice: Harrison)</a:t>
            </a:r>
            <a:br>
              <a:rPr lang="en-US" altLang="en-US"/>
            </a:br>
            <a:r>
              <a:rPr lang="en-US" altLang="en-US"/>
              <a:t>It also routes the gapped-rail feeders — Rail B — into a clean, isolated connection so each block can be detected independently.</a:t>
            </a:r>
            <a:br>
              <a:rPr lang="en-US" altLang="en-US"/>
            </a:br>
            <a:r>
              <a:rPr lang="en-US" altLang="en-US"/>
              <a:t>Optional trickle detection and the optional snubber add flexibility, but they’re still purely electrical features.</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Nelson)</a:t>
            </a:r>
            <a:br>
              <a:rPr lang="en-US" altLang="en-US"/>
            </a:br>
            <a:r>
              <a:rPr lang="en-US" altLang="en-US"/>
              <a:t>Right — so that board just gets all the block wiring under the layout into one neat place.</a:t>
            </a:r>
          </a:p>
          <a:p>
            <a:pPr eaLnBrk="1" hangingPunct="1"/>
            <a:endParaRPr lang="en-US" altLang="en-US"/>
          </a:p>
          <a:p>
            <a:pPr eaLnBrk="1" hangingPunct="1"/>
            <a:r>
              <a:rPr lang="en-US" altLang="en-US"/>
              <a:t>(pause: 0.7)</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The breakout board prepares the signals.</a:t>
            </a:r>
            <a:br>
              <a:rPr lang="en-US" altLang="en-US"/>
            </a:br>
            <a:r>
              <a:rPr lang="en-US" altLang="en-US" b="1"/>
              <a:t>The BOD Card — this card — is the one that interprets those signals</a:t>
            </a:r>
            <a:r>
              <a:rPr lang="en-US" altLang="en-US"/>
              <a:t> and decides whether a block is occupied.</a:t>
            </a:r>
            <a:br>
              <a:rPr lang="en-US" altLang="en-US"/>
            </a:br>
            <a:r>
              <a:rPr lang="en-US" altLang="en-US"/>
              <a:t>The Node Card then takes that information and publishes it onto the kanbus.</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Nelson)</a:t>
            </a:r>
            <a:br>
              <a:rPr lang="en-US" altLang="en-US"/>
            </a:br>
            <a:r>
              <a:rPr lang="en-US" altLang="en-US"/>
              <a:t>So the breakout board gives us the wiring,</a:t>
            </a:r>
            <a:br>
              <a:rPr lang="en-US" altLang="en-US"/>
            </a:br>
            <a:r>
              <a:rPr lang="en-US" altLang="en-US"/>
              <a:t>the BOD Card gives us the logic,</a:t>
            </a:r>
            <a:br>
              <a:rPr lang="en-US" altLang="en-US"/>
            </a:br>
            <a:r>
              <a:rPr lang="en-US" altLang="en-US"/>
              <a:t>and the Node Card gives us the communication.</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Perfect summary — and that’s exactly the flow we’re following in this episode.</a:t>
            </a:r>
          </a:p>
        </p:txBody>
      </p:sp>
      <p:sp>
        <p:nvSpPr>
          <p:cNvPr id="7172" name="Slide Number Placeholder 3">
            <a:extLst>
              <a:ext uri="{FF2B5EF4-FFF2-40B4-BE49-F238E27FC236}">
                <a16:creationId xmlns:a16="http://schemas.microsoft.com/office/drawing/2014/main" id="{CD989583-70D9-A4EA-9C1D-D70D93F5222E}"/>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CC5E00D3-6A01-69F0-8DEA-16AB423BD0F0}"/>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4035" name="Notes Placeholder 2">
            <a:extLst>
              <a:ext uri="{FF2B5EF4-FFF2-40B4-BE49-F238E27FC236}">
                <a16:creationId xmlns:a16="http://schemas.microsoft.com/office/drawing/2014/main" id="{E3E57992-41ED-2E4C-4D8A-A758323DF2A7}"/>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i="1"/>
              <a:t>(voice: Nelson)</a:t>
            </a:r>
            <a:br>
              <a:rPr lang="en-US" altLang="en-US"/>
            </a:br>
            <a:r>
              <a:rPr lang="en-US" altLang="en-US"/>
              <a:t>So that brings us to the end of the BOD Card.</a:t>
            </a:r>
            <a:br>
              <a:rPr lang="en-US" altLang="en-US"/>
            </a:br>
            <a:r>
              <a:rPr lang="en-US" altLang="en-US"/>
              <a:t>We’ve seen how it detects trains, how it plugs into the Fusion system, and how those occupancy events ripple out across the entire layout.</a:t>
            </a:r>
          </a:p>
          <a:p>
            <a:endParaRPr lang="en-US" altLang="en-US"/>
          </a:p>
          <a:p>
            <a:r>
              <a:rPr lang="en-US" altLang="en-US"/>
              <a:t>(pause: 0.8)</a:t>
            </a:r>
          </a:p>
          <a:p>
            <a:endParaRPr lang="en-US" altLang="en-US" i="1"/>
          </a:p>
          <a:p>
            <a:r>
              <a:rPr lang="en-US" altLang="en-US" i="1"/>
              <a:t>(voice: Harrison)</a:t>
            </a:r>
            <a:br>
              <a:rPr lang="en-US" altLang="en-US"/>
            </a:br>
            <a:r>
              <a:rPr lang="en-US" altLang="en-US"/>
              <a:t>Exactly.</a:t>
            </a:r>
            <a:br>
              <a:rPr lang="en-US" altLang="en-US"/>
            </a:br>
            <a:r>
              <a:rPr lang="en-US" altLang="en-US"/>
              <a:t>The BOD Card is the foundation for everything that reacts to trains — signals, turnouts, routes, sound triggers, animation, lighting, and safety logic.</a:t>
            </a:r>
            <a:br>
              <a:rPr lang="en-US" altLang="en-US"/>
            </a:br>
            <a:r>
              <a:rPr lang="en-US" altLang="en-US"/>
              <a:t>Once the BOD Card reports </a:t>
            </a:r>
            <a:r>
              <a:rPr lang="en-US" altLang="en-US" i="1"/>
              <a:t>occupied</a:t>
            </a:r>
            <a:r>
              <a:rPr lang="en-US" altLang="en-US"/>
              <a:t> or </a:t>
            </a:r>
            <a:r>
              <a:rPr lang="en-US" altLang="en-US" i="1"/>
              <a:t>clear</a:t>
            </a:r>
            <a:r>
              <a:rPr lang="en-US" altLang="en-US"/>
              <a:t>, the whole layout listens.</a:t>
            </a:r>
          </a:p>
          <a:p>
            <a:endParaRPr lang="en-US" altLang="en-US"/>
          </a:p>
          <a:p>
            <a:r>
              <a:rPr lang="en-US" altLang="en-US"/>
              <a:t>(pause: 1.0)</a:t>
            </a:r>
          </a:p>
          <a:p>
            <a:endParaRPr lang="en-US" altLang="en-US" i="1"/>
          </a:p>
          <a:p>
            <a:r>
              <a:rPr lang="en-US" altLang="en-US" i="1"/>
              <a:t>(voice: Harrison)</a:t>
            </a:r>
            <a:br>
              <a:rPr lang="en-US" altLang="en-US"/>
            </a:br>
            <a:r>
              <a:rPr lang="en-US" altLang="en-US"/>
              <a:t>It’s simple to assemble, easy to scale, and completely modular — eight blocks at a time, just plug in more cards as your layout grows.</a:t>
            </a:r>
          </a:p>
          <a:p>
            <a:endParaRPr lang="en-US" altLang="en-US"/>
          </a:p>
          <a:p>
            <a:r>
              <a:rPr lang="en-US" altLang="en-US"/>
              <a:t>(pause: 1.0)</a:t>
            </a:r>
          </a:p>
          <a:p>
            <a:endParaRPr lang="en-US" altLang="en-US" i="1"/>
          </a:p>
          <a:p>
            <a:r>
              <a:rPr lang="en-US" altLang="en-US" i="1"/>
              <a:t>(voice: Nelson)</a:t>
            </a:r>
            <a:br>
              <a:rPr lang="en-US" altLang="en-US"/>
            </a:br>
            <a:r>
              <a:rPr lang="en-US" altLang="en-US"/>
              <a:t>Alright — what’s next?</a:t>
            </a:r>
          </a:p>
          <a:p>
            <a:endParaRPr lang="en-US" altLang="en-US"/>
          </a:p>
          <a:p>
            <a:r>
              <a:rPr lang="en-US" altLang="en-US"/>
              <a:t>(pause: 0.6)</a:t>
            </a:r>
          </a:p>
          <a:p>
            <a:endParaRPr lang="en-US" altLang="en-US" i="1"/>
          </a:p>
          <a:p>
            <a:r>
              <a:rPr lang="en-US" altLang="en-US" i="1"/>
              <a:t>(voice: Harrison)</a:t>
            </a:r>
            <a:br>
              <a:rPr lang="en-US" altLang="en-US"/>
            </a:br>
            <a:r>
              <a:rPr lang="en-US" altLang="en-US"/>
              <a:t>Next, we move on to the </a:t>
            </a:r>
            <a:r>
              <a:rPr lang="en-US" altLang="en-US" b="1"/>
              <a:t>BSD Card</a:t>
            </a:r>
            <a:r>
              <a:rPr lang="en-US" altLang="en-US"/>
              <a:t>, which takes everything we learned here and adds </a:t>
            </a:r>
            <a:r>
              <a:rPr lang="en-US" altLang="en-US" b="1"/>
              <a:t>short-circuit protection</a:t>
            </a:r>
            <a:r>
              <a:rPr lang="en-US" altLang="en-US"/>
              <a:t> for each block.</a:t>
            </a:r>
            <a:br>
              <a:rPr lang="en-US" altLang="en-US"/>
            </a:br>
            <a:r>
              <a:rPr lang="en-US" altLang="en-US"/>
              <a:t>It’s the next step in building a safe, intelligent block system for your layout.</a:t>
            </a:r>
          </a:p>
          <a:p>
            <a:endParaRPr lang="en-US" altLang="en-US"/>
          </a:p>
          <a:p>
            <a:r>
              <a:rPr lang="en-US" altLang="en-US"/>
              <a:t>(pause: 0.9)</a:t>
            </a:r>
          </a:p>
          <a:p>
            <a:endParaRPr lang="en-US" altLang="en-US" i="1"/>
          </a:p>
          <a:p>
            <a:r>
              <a:rPr lang="en-US" altLang="en-US" i="1"/>
              <a:t>(voice: Nelson)</a:t>
            </a:r>
            <a:br>
              <a:rPr lang="en-US" altLang="en-US"/>
            </a:br>
            <a:r>
              <a:rPr lang="en-US" altLang="en-US"/>
              <a:t>Great — let’s dive into that in the next session.</a:t>
            </a:r>
          </a:p>
        </p:txBody>
      </p:sp>
      <p:sp>
        <p:nvSpPr>
          <p:cNvPr id="44036" name="Slide Number Placeholder 3">
            <a:extLst>
              <a:ext uri="{FF2B5EF4-FFF2-40B4-BE49-F238E27FC236}">
                <a16:creationId xmlns:a16="http://schemas.microsoft.com/office/drawing/2014/main" id="{33CDC93E-A5E9-D2D7-4C95-91C60010E86F}"/>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8A67CC94-74EE-7F81-E10F-D756DE37238F}"/>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9219" name="Notes Placeholder 2">
            <a:extLst>
              <a:ext uri="{FF2B5EF4-FFF2-40B4-BE49-F238E27FC236}">
                <a16:creationId xmlns:a16="http://schemas.microsoft.com/office/drawing/2014/main" id="{72FBBBD6-94B6-91DC-D83F-4C22A168C5F3}"/>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Before we look at the components, let’s place the BOD Card in the bigger picture.</a:t>
            </a:r>
            <a:br>
              <a:rPr lang="en-US" altLang="en-US"/>
            </a:br>
            <a:r>
              <a:rPr lang="en-US" altLang="en-US"/>
              <a:t>What exactly does this card do?</a:t>
            </a:r>
          </a:p>
          <a:p>
            <a:pPr eaLnBrk="1" hangingPunct="1"/>
            <a:endParaRPr lang="en-US" altLang="en-US"/>
          </a:p>
          <a:p>
            <a:pPr eaLnBrk="1" hangingPunct="1"/>
            <a:r>
              <a:rPr lang="en-US" altLang="en-US"/>
              <a:t>(pause: 0.8)</a:t>
            </a:r>
          </a:p>
          <a:p>
            <a:pPr eaLnBrk="1" hangingPunct="1"/>
            <a:endParaRPr lang="en-US" altLang="en-US" i="1"/>
          </a:p>
          <a:p>
            <a:pPr eaLnBrk="1" hangingPunct="1"/>
            <a:r>
              <a:rPr lang="en-US" altLang="en-US" i="1"/>
              <a:t>(voice: Harrison)</a:t>
            </a:r>
            <a:br>
              <a:rPr lang="en-US" altLang="en-US"/>
            </a:br>
            <a:r>
              <a:rPr lang="en-US" altLang="en-US"/>
              <a:t>The BOD Card sits in the middle of the block detection chain.</a:t>
            </a:r>
            <a:br>
              <a:rPr lang="en-US" altLang="en-US"/>
            </a:br>
            <a:r>
              <a:rPr lang="en-US" altLang="en-US"/>
              <a:t>The breakout board sends it eight simple voltage signals — one from each block.</a:t>
            </a:r>
            <a:br>
              <a:rPr lang="en-US" altLang="en-US"/>
            </a:br>
            <a:r>
              <a:rPr lang="en-US" altLang="en-US"/>
              <a:t>The BOD Card reads those signals, decides whether each block is occupied or clear, and then feeds those results into the </a:t>
            </a:r>
            <a:r>
              <a:rPr lang="pl-PL" altLang="en-US"/>
              <a:t>port expander</a:t>
            </a:r>
            <a:r>
              <a:rPr lang="en-US" altLang="en-US"/>
              <a:t>.</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Nelson)</a:t>
            </a:r>
            <a:br>
              <a:rPr lang="en-US" altLang="en-US"/>
            </a:br>
            <a:r>
              <a:rPr lang="en-US" altLang="en-US"/>
              <a:t>So this is the first part of the system that actually </a:t>
            </a:r>
            <a:r>
              <a:rPr lang="en-US" altLang="en-US" i="1"/>
              <a:t>does something</a:t>
            </a:r>
            <a:r>
              <a:rPr lang="en-US" altLang="en-US"/>
              <a:t> with the block signals?</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endParaRPr lang="en-US" altLang="en-US"/>
          </a:p>
          <a:p>
            <a:pPr eaLnBrk="1" hangingPunct="1"/>
            <a:r>
              <a:rPr lang="en-US" altLang="en-US"/>
              <a:t>Exactly.</a:t>
            </a:r>
            <a:br>
              <a:rPr lang="en-US" altLang="en-US"/>
            </a:br>
            <a:r>
              <a:rPr lang="en-US" altLang="en-US"/>
              <a:t>This card performs the actual detection.</a:t>
            </a:r>
            <a:br>
              <a:rPr lang="en-US" altLang="en-US"/>
            </a:br>
            <a:r>
              <a:rPr lang="en-US" altLang="en-US"/>
              <a:t>Once it determines the state of all eight blocks, it reports the results to the Node Card using I2C.</a:t>
            </a:r>
            <a:br>
              <a:rPr lang="en-US" altLang="en-US"/>
            </a:br>
            <a:r>
              <a:rPr lang="en-US" altLang="en-US"/>
              <a:t>The Node Card then publishes the occupancy events onto the kanbus so the rest of the layout can respond.</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Nelson)</a:t>
            </a:r>
            <a:br>
              <a:rPr lang="en-US" altLang="en-US"/>
            </a:br>
            <a:r>
              <a:rPr lang="en-US" altLang="en-US"/>
              <a:t>So the flow is:</a:t>
            </a:r>
            <a:br>
              <a:rPr lang="en-US" altLang="en-US"/>
            </a:br>
            <a:r>
              <a:rPr lang="en-US" altLang="en-US"/>
              <a:t>Breakout board → BOD Card → Node Card → kanbus.</a:t>
            </a:r>
          </a:p>
          <a:p>
            <a:pPr eaLnBrk="1" hangingPunct="1"/>
            <a:endParaRPr lang="en-US" altLang="en-US"/>
          </a:p>
          <a:p>
            <a:pPr eaLnBrk="1" hangingPunct="1"/>
            <a:r>
              <a:rPr lang="en-US" altLang="en-US"/>
              <a:t>(pause: 0.5)</a:t>
            </a:r>
          </a:p>
          <a:p>
            <a:pPr eaLnBrk="1" hangingPunct="1"/>
            <a:endParaRPr lang="en-US" altLang="en-US" i="1"/>
          </a:p>
          <a:p>
            <a:pPr eaLnBrk="1" hangingPunct="1"/>
            <a:r>
              <a:rPr lang="en-US" altLang="en-US" i="1"/>
              <a:t>(voice: Harrison)</a:t>
            </a:r>
            <a:br>
              <a:rPr lang="en-US" altLang="en-US"/>
            </a:br>
            <a:r>
              <a:rPr lang="en-US" altLang="en-US"/>
              <a:t>Perfect summary.</a:t>
            </a:r>
            <a:br>
              <a:rPr lang="en-US" altLang="en-US"/>
            </a:br>
            <a:r>
              <a:rPr lang="en-US" altLang="en-US"/>
              <a:t>The breakout board handles wiring.</a:t>
            </a:r>
            <a:br>
              <a:rPr lang="en-US" altLang="en-US"/>
            </a:br>
            <a:r>
              <a:rPr lang="en-US" altLang="en-US"/>
              <a:t>The BOD Card handles detection.</a:t>
            </a:r>
            <a:br>
              <a:rPr lang="en-US" altLang="en-US"/>
            </a:br>
            <a:r>
              <a:rPr lang="en-US" altLang="en-US"/>
              <a:t>The Node Card handles communication.</a:t>
            </a:r>
          </a:p>
        </p:txBody>
      </p:sp>
      <p:sp>
        <p:nvSpPr>
          <p:cNvPr id="9220" name="Slide Number Placeholder 3">
            <a:extLst>
              <a:ext uri="{FF2B5EF4-FFF2-40B4-BE49-F238E27FC236}">
                <a16:creationId xmlns:a16="http://schemas.microsoft.com/office/drawing/2014/main" id="{D1C601C8-D44A-3403-2AA9-1811F192C20F}"/>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DA42D929-9BB6-ECA2-F59A-314A9F7745E0}"/>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1267" name="Notes Placeholder 2">
            <a:extLst>
              <a:ext uri="{FF2B5EF4-FFF2-40B4-BE49-F238E27FC236}">
                <a16:creationId xmlns:a16="http://schemas.microsoft.com/office/drawing/2014/main" id="{E302CF9A-57DA-EA81-F2EF-9C2682DC9BD6}"/>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Before we get into the detection circuitry… what are these LEDs over here on the left?</a:t>
            </a:r>
            <a:br>
              <a:rPr lang="en-US" altLang="en-US"/>
            </a:br>
            <a:r>
              <a:rPr lang="en-US" altLang="en-US"/>
              <a:t>What are they telling me?</a:t>
            </a:r>
          </a:p>
          <a:p>
            <a:pPr eaLnBrk="1" hangingPunct="1"/>
            <a:endParaRPr lang="en-US" altLang="en-US"/>
          </a:p>
          <a:p>
            <a:pPr eaLnBrk="1" hangingPunct="1"/>
            <a:r>
              <a:rPr lang="en-US" altLang="en-US"/>
              <a:t>(pause: 0.8)</a:t>
            </a:r>
          </a:p>
          <a:p>
            <a:pPr eaLnBrk="1" hangingPunct="1"/>
            <a:endParaRPr lang="en-US" altLang="en-US" i="1"/>
          </a:p>
          <a:p>
            <a:pPr eaLnBrk="1" hangingPunct="1"/>
            <a:r>
              <a:rPr lang="en-US" altLang="en-US" i="1"/>
              <a:t>(voice: Harrison)</a:t>
            </a:r>
            <a:br>
              <a:rPr lang="en-US" altLang="en-US"/>
            </a:br>
            <a:r>
              <a:rPr lang="en-US" altLang="en-US"/>
              <a:t>Those are the </a:t>
            </a:r>
            <a:r>
              <a:rPr lang="en-US" altLang="en-US" b="1"/>
              <a:t>power and occupancy indicators</a:t>
            </a:r>
            <a:r>
              <a:rPr lang="en-US" altLang="en-US"/>
              <a:t>.</a:t>
            </a:r>
            <a:br>
              <a:rPr lang="en-US" altLang="en-US"/>
            </a:br>
            <a:r>
              <a:rPr lang="en-US" altLang="en-US"/>
              <a:t>They’re your quick visual dashboard for what the card is doing.</a:t>
            </a:r>
            <a:br>
              <a:rPr lang="en-US" altLang="en-US"/>
            </a:br>
            <a:r>
              <a:rPr lang="en-US" altLang="en-US"/>
              <a:t>The power LED tells you the card is alive and receiving clean voltage from the Node Bus.</a:t>
            </a:r>
            <a:br>
              <a:rPr lang="en-US" altLang="en-US"/>
            </a:br>
            <a:r>
              <a:rPr lang="en-US" altLang="en-US"/>
              <a:t>And each block has its own occupancy indicator, so during testing you can immediately see which blocks the card believes are occupied or clear — without even connecting the Node Card or looking at the kanbus.</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Harrison)</a:t>
            </a:r>
            <a:br>
              <a:rPr lang="en-US" altLang="en-US"/>
            </a:br>
            <a:r>
              <a:rPr lang="en-US" altLang="en-US"/>
              <a:t>Right next to those indicators is the DCC-to-DC front end.</a:t>
            </a:r>
            <a:br>
              <a:rPr lang="en-US" altLang="en-US"/>
            </a:br>
            <a:r>
              <a:rPr lang="en-US" altLang="en-US"/>
              <a:t>Each block’s DCC current from the breakout board passes through a resettable fuse, a bridge rectifier, a protection diode, and a sense resistor.</a:t>
            </a:r>
            <a:br>
              <a:rPr lang="en-US" altLang="en-US"/>
            </a:br>
            <a:r>
              <a:rPr lang="en-US" altLang="en-US"/>
              <a:t>That chain converts the current to DC so we can safely detect block current.</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Harrison)</a:t>
            </a:r>
            <a:br>
              <a:rPr lang="en-US" altLang="en-US"/>
            </a:br>
            <a:r>
              <a:rPr lang="en-US" altLang="en-US"/>
              <a:t>Right next to that is the </a:t>
            </a:r>
            <a:r>
              <a:rPr lang="en-US" altLang="en-US" b="1"/>
              <a:t>current-detection stage</a:t>
            </a:r>
            <a:r>
              <a:rPr lang="en-US" altLang="en-US"/>
              <a:t>.</a:t>
            </a:r>
            <a:br>
              <a:rPr lang="en-US" altLang="en-US"/>
            </a:br>
            <a:r>
              <a:rPr lang="en-US" altLang="en-US"/>
              <a:t>Each block has its own </a:t>
            </a:r>
            <a:r>
              <a:rPr lang="en-US" altLang="en-US" b="1"/>
              <a:t>optocoupler/comparator</a:t>
            </a:r>
            <a:r>
              <a:rPr lang="en-US" altLang="en-US"/>
              <a:t>, and that device watches the tiny voltage across the sense resistor.</a:t>
            </a:r>
            <a:br>
              <a:rPr lang="en-US" altLang="en-US"/>
            </a:br>
            <a:r>
              <a:rPr lang="en-US" altLang="en-US"/>
              <a:t>If there’s enough current flowing in that block, the optocoupler reports it as </a:t>
            </a:r>
            <a:r>
              <a:rPr lang="en-US" altLang="en-US" i="1"/>
              <a:t>occupied</a:t>
            </a:r>
            <a:r>
              <a:rPr lang="en-US" altLang="en-US"/>
              <a:t>.</a:t>
            </a:r>
            <a:br>
              <a:rPr lang="en-US" altLang="en-US"/>
            </a:br>
            <a:r>
              <a:rPr lang="en-US" altLang="en-US"/>
              <a:t>If not, it reports </a:t>
            </a:r>
            <a:r>
              <a:rPr lang="en-US" altLang="en-US" i="1"/>
              <a:t>clear</a:t>
            </a:r>
            <a:r>
              <a:rPr lang="en-US" altLang="en-US"/>
              <a:t>.</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Nelson)</a:t>
            </a:r>
            <a:br>
              <a:rPr lang="en-US" altLang="en-US"/>
            </a:br>
            <a:r>
              <a:rPr lang="en-US" altLang="en-US"/>
              <a:t>So the actual “occupied or not” decision gets made right there in that optocoupler section?</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The optocoupler is the component doing the real detection work.</a:t>
            </a:r>
          </a:p>
          <a:p>
            <a:pPr eaLnBrk="1" hangingPunct="1"/>
            <a:endParaRPr lang="en-US" altLang="en-US"/>
          </a:p>
          <a:p>
            <a:pPr eaLnBrk="1" hangingPunct="1"/>
            <a:r>
              <a:rPr lang="en-US" altLang="en-US"/>
              <a:t>(pause: 0.8)</a:t>
            </a:r>
          </a:p>
          <a:p>
            <a:pPr eaLnBrk="1" hangingPunct="1"/>
            <a:endParaRPr lang="en-US" altLang="en-US" i="1"/>
          </a:p>
          <a:p>
            <a:pPr eaLnBrk="1" hangingPunct="1"/>
            <a:endParaRPr lang="en-US" altLang="en-US"/>
          </a:p>
        </p:txBody>
      </p:sp>
      <p:sp>
        <p:nvSpPr>
          <p:cNvPr id="11268" name="Slide Number Placeholder 3">
            <a:extLst>
              <a:ext uri="{FF2B5EF4-FFF2-40B4-BE49-F238E27FC236}">
                <a16:creationId xmlns:a16="http://schemas.microsoft.com/office/drawing/2014/main" id="{B9E2BDC3-85F9-7323-D8ED-C80ADE536096}"/>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1A2C30B5-F3DD-45B8-C779-6318A3F99395}"/>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3315" name="Notes Placeholder 2">
            <a:extLst>
              <a:ext uri="{FF2B5EF4-FFF2-40B4-BE49-F238E27FC236}">
                <a16:creationId xmlns:a16="http://schemas.microsoft.com/office/drawing/2014/main" id="{16AB8680-620F-A345-6E83-1BDAEF9AD670}"/>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Harrison)</a:t>
            </a:r>
            <a:br>
              <a:rPr lang="en-US" altLang="en-US"/>
            </a:br>
            <a:r>
              <a:rPr lang="en-US" altLang="en-US"/>
              <a:t>Then in the center is the </a:t>
            </a:r>
            <a:r>
              <a:rPr lang="pl-PL" altLang="en-US"/>
              <a:t>MCP 2 3 0 1 7</a:t>
            </a:r>
            <a:r>
              <a:rPr lang="en-US" altLang="en-US"/>
              <a:t>, I O port expander.</a:t>
            </a:r>
            <a:br>
              <a:rPr lang="en-US" altLang="en-US"/>
            </a:br>
            <a:r>
              <a:rPr lang="en-US" altLang="en-US"/>
              <a:t>That’s the chip that collects all eight detection results and presents them as clean digital inputs for the Node Card.</a:t>
            </a:r>
            <a:br>
              <a:rPr lang="en-US" altLang="en-US"/>
            </a:br>
            <a:r>
              <a:rPr lang="en-US" altLang="en-US"/>
              <a:t>Using this chip allows a very high number of inputs to be gathered across the layout and funneled into a single Node Card, making the whole detection system scalable without adding complexity.</a:t>
            </a:r>
            <a:br>
              <a:rPr lang="en-US" altLang="en-US"/>
            </a:br>
            <a:endParaRPr lang="en-US" altLang="en-US"/>
          </a:p>
          <a:p>
            <a:pPr eaLnBrk="1" hangingPunct="1"/>
            <a:r>
              <a:rPr lang="en-US" altLang="en-US"/>
              <a:t>(pause: 0.9)</a:t>
            </a:r>
          </a:p>
          <a:p>
            <a:pPr eaLnBrk="1" hangingPunct="1"/>
            <a:endParaRPr lang="en-US" altLang="en-US" i="1"/>
          </a:p>
          <a:p>
            <a:pPr eaLnBrk="1" hangingPunct="1"/>
            <a:r>
              <a:rPr lang="en-US" altLang="en-US" i="1"/>
              <a:t>(voice: Nelson)</a:t>
            </a:r>
            <a:br>
              <a:rPr lang="en-US" altLang="en-US"/>
            </a:br>
            <a:r>
              <a:rPr lang="en-US" altLang="en-US"/>
              <a:t>And on the right… that looks like the address switch?</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That 3-position DIP switch (SW1) and address selectors (JP1/JP2) let you set the I2C address so multiple BOD Cards can coexist on the same Node Bus without conflicts.</a:t>
            </a:r>
            <a:br>
              <a:rPr lang="en-US" altLang="en-US"/>
            </a:br>
            <a:r>
              <a:rPr lang="en-US" altLang="en-US"/>
              <a:t>Right next to it is a small EEPROM — that’s how the Node Card identifies what card is plugged in.</a:t>
            </a:r>
            <a:br>
              <a:rPr lang="en-US" altLang="en-US"/>
            </a:br>
            <a:r>
              <a:rPr lang="en-US" altLang="en-US"/>
              <a:t>It’s all part of Fusion’s “Plug-N-Play” system.</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Harrison)</a:t>
            </a:r>
            <a:br>
              <a:rPr lang="en-US" altLang="en-US"/>
            </a:br>
            <a:r>
              <a:rPr lang="en-US" altLang="en-US"/>
              <a:t>Then down at the bottom is the Node Hub Bus edge connector.</a:t>
            </a:r>
            <a:br>
              <a:rPr lang="en-US" altLang="en-US"/>
            </a:br>
            <a:r>
              <a:rPr lang="en-US" altLang="en-US"/>
              <a:t>That’s the interface to the Node Card — bringing in power, the I2C data lines, and tying everything together with the rest of the Fusion system.</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Nelson)</a:t>
            </a:r>
            <a:br>
              <a:rPr lang="en-US" altLang="en-US"/>
            </a:br>
            <a:r>
              <a:rPr lang="en-US" altLang="en-US"/>
              <a:t>It’s interesting — the layout feels familiar now.</a:t>
            </a:r>
            <a:br>
              <a:rPr lang="en-US" altLang="en-US"/>
            </a:br>
            <a:r>
              <a:rPr lang="en-US" altLang="en-US"/>
              <a:t>Everything has its own zone, just like the breakout board and the Node Card.</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That’s exactly the goal.</a:t>
            </a:r>
            <a:br>
              <a:rPr lang="en-US" altLang="en-US"/>
            </a:br>
            <a:r>
              <a:rPr lang="en-US" altLang="en-US"/>
              <a:t>Consistency makes it easier to build, easier to troubleshoot, and easier to teach.</a:t>
            </a:r>
          </a:p>
        </p:txBody>
      </p:sp>
      <p:sp>
        <p:nvSpPr>
          <p:cNvPr id="13316" name="Slide Number Placeholder 3">
            <a:extLst>
              <a:ext uri="{FF2B5EF4-FFF2-40B4-BE49-F238E27FC236}">
                <a16:creationId xmlns:a16="http://schemas.microsoft.com/office/drawing/2014/main" id="{4408F218-A228-36FF-6358-178309C8AEF3}"/>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4569A8AA-0836-F882-59F2-728D92D43814}"/>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5363" name="Notes Placeholder 2">
            <a:extLst>
              <a:ext uri="{FF2B5EF4-FFF2-40B4-BE49-F238E27FC236}">
                <a16:creationId xmlns:a16="http://schemas.microsoft.com/office/drawing/2014/main" id="{9A41099D-7177-348F-8275-127EA7F4FDB9}"/>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Okay, here’s the bottom side of the card… and I’m noticing something again — just like the breakout board, there are </a:t>
            </a:r>
            <a:r>
              <a:rPr lang="en-US" altLang="en-US" b="1"/>
              <a:t>no components</a:t>
            </a:r>
            <a:r>
              <a:rPr lang="en-US" altLang="en-US"/>
              <a:t> down here.</a:t>
            </a:r>
            <a:br>
              <a:rPr lang="en-US" altLang="en-US"/>
            </a:br>
            <a:r>
              <a:rPr lang="en-US" altLang="en-US"/>
              <a:t>Why leave an entire side completely empty?</a:t>
            </a:r>
          </a:p>
          <a:p>
            <a:pPr eaLnBrk="1" hangingPunct="1"/>
            <a:endParaRPr lang="en-US" altLang="en-US"/>
          </a:p>
          <a:p>
            <a:pPr eaLnBrk="1" hangingPunct="1"/>
            <a:r>
              <a:rPr lang="en-US" altLang="en-US"/>
              <a:t>(pause: 0.9)</a:t>
            </a:r>
          </a:p>
          <a:p>
            <a:pPr eaLnBrk="1" hangingPunct="1"/>
            <a:endParaRPr lang="en-US" altLang="en-US" i="1"/>
          </a:p>
          <a:p>
            <a:pPr eaLnBrk="1" hangingPunct="1"/>
            <a:r>
              <a:rPr lang="en-US" altLang="en-US" i="1"/>
              <a:t>(voice: Harrison)</a:t>
            </a:r>
            <a:br>
              <a:rPr lang="en-US" altLang="en-US"/>
            </a:br>
            <a:r>
              <a:rPr lang="en-US" altLang="en-US"/>
              <a:t>That’s intentional.</a:t>
            </a:r>
            <a:br>
              <a:rPr lang="en-US" altLang="en-US"/>
            </a:br>
            <a:r>
              <a:rPr lang="en-US" altLang="en-US"/>
              <a:t>Keeping the bottom side completely free of parts makes </a:t>
            </a:r>
            <a:r>
              <a:rPr lang="en-US" altLang="en-US" b="1"/>
              <a:t>SMD soldering much easier</a:t>
            </a:r>
            <a:r>
              <a:rPr lang="en-US" altLang="en-US"/>
              <a:t>.</a:t>
            </a:r>
            <a:br>
              <a:rPr lang="en-US" altLang="en-US"/>
            </a:br>
            <a:r>
              <a:rPr lang="en-US" altLang="en-US"/>
              <a:t>When you run this board across a hot plate or use hot air to solder the surface-mount components on the top, the card sits flat and nothing on the bottom heats up and falls off. </a:t>
            </a:r>
          </a:p>
          <a:p>
            <a:pPr eaLnBrk="1" hangingPunct="1"/>
            <a:r>
              <a:rPr lang="en-US" altLang="en-US"/>
              <a:t>All soldering is done on one side, the top.</a:t>
            </a:r>
            <a:br>
              <a:rPr lang="en-US" altLang="en-US"/>
            </a:br>
            <a:endParaRPr lang="en-US" altLang="en-US"/>
          </a:p>
          <a:p>
            <a:pPr eaLnBrk="1" hangingPunct="1"/>
            <a:r>
              <a:rPr lang="en-US" altLang="en-US"/>
              <a:t>(pause: 1.1)</a:t>
            </a:r>
          </a:p>
          <a:p>
            <a:pPr eaLnBrk="1" hangingPunct="1"/>
            <a:endParaRPr lang="en-US" altLang="en-US" i="1"/>
          </a:p>
          <a:p>
            <a:pPr eaLnBrk="1" hangingPunct="1"/>
            <a:r>
              <a:rPr lang="en-US" altLang="en-US" i="1"/>
              <a:t>(voice: Nelson)</a:t>
            </a:r>
            <a:br>
              <a:rPr lang="en-US" altLang="en-US"/>
            </a:br>
            <a:r>
              <a:rPr lang="en-US" altLang="en-US"/>
              <a:t>Alright, that makes sense — but I also see some text and labels down here.</a:t>
            </a:r>
            <a:br>
              <a:rPr lang="en-US" altLang="en-US"/>
            </a:br>
            <a:r>
              <a:rPr lang="en-US" altLang="en-US"/>
              <a:t>What are those for?</a:t>
            </a:r>
          </a:p>
          <a:p>
            <a:pPr eaLnBrk="1" hangingPunct="1"/>
            <a:endParaRPr lang="en-US" altLang="en-US"/>
          </a:p>
          <a:p>
            <a:pPr eaLnBrk="1" hangingPunct="1"/>
            <a:r>
              <a:rPr lang="en-US" altLang="en-US"/>
              <a:t>(pause: 0.7)</a:t>
            </a:r>
          </a:p>
          <a:p>
            <a:pPr eaLnBrk="1" hangingPunct="1"/>
            <a:endParaRPr lang="en-US" altLang="en-US" i="1"/>
          </a:p>
          <a:p>
            <a:pPr eaLnBrk="1" hangingPunct="1"/>
            <a:r>
              <a:rPr lang="en-US" altLang="en-US" i="1"/>
              <a:t>(voice: Harrison)</a:t>
            </a:r>
            <a:br>
              <a:rPr lang="en-US" altLang="en-US"/>
            </a:br>
            <a:r>
              <a:rPr lang="en-US" altLang="en-US"/>
              <a:t>That’s the </a:t>
            </a:r>
            <a:r>
              <a:rPr lang="en-US" altLang="en-US" b="1"/>
              <a:t>informational silkscreen</a:t>
            </a:r>
            <a:r>
              <a:rPr lang="en-US" altLang="en-US"/>
              <a:t>.</a:t>
            </a:r>
            <a:br>
              <a:rPr lang="en-US" altLang="en-US"/>
            </a:br>
            <a:r>
              <a:rPr lang="en-US" altLang="en-US"/>
              <a:t>Even though the bottom has no components, it becomes the “reference surface” when the card is plugged into a Node Hub or stacked with other cards.</a:t>
            </a:r>
            <a:br>
              <a:rPr lang="en-US" altLang="en-US"/>
            </a:br>
            <a:r>
              <a:rPr lang="en-US" altLang="en-US"/>
              <a:t>The silkscreen includes orientation reminders, block identifiers, and—importantly—</a:t>
            </a:r>
            <a:r>
              <a:rPr lang="en-US" altLang="en-US" b="1"/>
              <a:t>I2C address information</a:t>
            </a:r>
            <a:r>
              <a:rPr lang="en-US" altLang="en-US"/>
              <a:t>.</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Nelson)</a:t>
            </a:r>
            <a:br>
              <a:rPr lang="en-US" altLang="en-US"/>
            </a:br>
            <a:r>
              <a:rPr lang="en-US" altLang="en-US"/>
              <a:t>Right — so let’s talk about that.</a:t>
            </a:r>
            <a:br>
              <a:rPr lang="en-US" altLang="en-US"/>
            </a:br>
            <a:r>
              <a:rPr lang="en-US" altLang="en-US"/>
              <a:t>I know the </a:t>
            </a:r>
            <a:r>
              <a:rPr lang="pl-PL" altLang="en-US"/>
              <a:t>port expander</a:t>
            </a:r>
            <a:r>
              <a:rPr lang="en-US" altLang="en-US"/>
              <a:t> needs an address.</a:t>
            </a:r>
            <a:br>
              <a:rPr lang="en-US" altLang="en-US"/>
            </a:br>
            <a:r>
              <a:rPr lang="en-US" altLang="en-US"/>
              <a:t>How does the address work on this card?</a:t>
            </a:r>
          </a:p>
          <a:p>
            <a:pPr eaLnBrk="1" hangingPunct="1"/>
            <a:endParaRPr lang="en-US" altLang="en-US"/>
          </a:p>
          <a:p>
            <a:pPr eaLnBrk="1" hangingPunct="1"/>
            <a:r>
              <a:rPr lang="en-US" altLang="en-US"/>
              <a:t>(pause: 0.8)</a:t>
            </a:r>
          </a:p>
          <a:p>
            <a:pPr eaLnBrk="1" hangingPunct="1"/>
            <a:endParaRPr lang="en-US" altLang="en-US" i="1"/>
          </a:p>
          <a:p>
            <a:pPr eaLnBrk="1" hangingPunct="1"/>
            <a:r>
              <a:rPr lang="en-US" altLang="en-US" i="1"/>
              <a:t>(voice: Harrison)</a:t>
            </a:r>
            <a:br>
              <a:rPr lang="en-US" altLang="en-US"/>
            </a:br>
            <a:r>
              <a:rPr lang="en-US" altLang="en-US"/>
              <a:t>Great question.</a:t>
            </a:r>
            <a:br>
              <a:rPr lang="en-US" altLang="en-US"/>
            </a:br>
            <a:r>
              <a:rPr lang="en-US" altLang="en-US"/>
              <a:t>Every device on the Node Bus that uses I2C must have a </a:t>
            </a:r>
            <a:r>
              <a:rPr lang="en-US" altLang="en-US" b="1"/>
              <a:t>unique address</a:t>
            </a:r>
            <a:r>
              <a:rPr lang="en-US" altLang="en-US"/>
              <a:t>, and that applies across </a:t>
            </a:r>
            <a:r>
              <a:rPr lang="en-US" altLang="en-US" b="1"/>
              <a:t>both BUS A and BUS B</a:t>
            </a:r>
            <a:r>
              <a:rPr lang="en-US" altLang="en-US"/>
              <a:t>.</a:t>
            </a:r>
            <a:br>
              <a:rPr lang="en-US" altLang="en-US"/>
            </a:br>
            <a:r>
              <a:rPr lang="en-US" altLang="en-US"/>
              <a:t>The BOD Card uses the </a:t>
            </a:r>
            <a:r>
              <a:rPr lang="pl-PL" altLang="en-US"/>
              <a:t>port expander</a:t>
            </a:r>
            <a:r>
              <a:rPr lang="en-US" altLang="en-US"/>
              <a:t>, which supports addresses </a:t>
            </a:r>
            <a:r>
              <a:rPr lang="en-US" altLang="en-US" b="1"/>
              <a:t>0x20 through 0x27. </a:t>
            </a:r>
          </a:p>
          <a:p>
            <a:pPr eaLnBrk="1" hangingPunct="1"/>
            <a:r>
              <a:rPr lang="en-US" altLang="en-US"/>
              <a:t>The port expander provides eight possible addresses total (0x20–0x27), shared across all cards on both buses.</a:t>
            </a:r>
          </a:p>
          <a:p>
            <a:pPr eaLnBrk="1" hangingPunct="1"/>
            <a:endParaRPr lang="en-US" altLang="en-US"/>
          </a:p>
          <a:p>
            <a:pPr eaLnBrk="1" hangingPunct="1"/>
            <a:r>
              <a:rPr lang="en-US" altLang="en-US"/>
              <a:t>(pause: 1.0)</a:t>
            </a:r>
          </a:p>
          <a:p>
            <a:pPr eaLnBrk="1" hangingPunct="1"/>
            <a:endParaRPr lang="en-US" altLang="en-US" i="1"/>
          </a:p>
        </p:txBody>
      </p:sp>
      <p:sp>
        <p:nvSpPr>
          <p:cNvPr id="15364" name="Slide Number Placeholder 3">
            <a:extLst>
              <a:ext uri="{FF2B5EF4-FFF2-40B4-BE49-F238E27FC236}">
                <a16:creationId xmlns:a16="http://schemas.microsoft.com/office/drawing/2014/main" id="{2ABEF913-1E25-DC65-5EA3-CA9284618F73}"/>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A7656734-3559-D96B-FAA1-11DD85705077}"/>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7411" name="Notes Placeholder 2">
            <a:extLst>
              <a:ext uri="{FF2B5EF4-FFF2-40B4-BE49-F238E27FC236}">
                <a16:creationId xmlns:a16="http://schemas.microsoft.com/office/drawing/2014/main" id="{80056B13-DFF8-60E3-7BC4-8C094377B8B1}"/>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Harrison)</a:t>
            </a:r>
            <a:br>
              <a:rPr lang="en-US" altLang="en-US"/>
            </a:br>
            <a:r>
              <a:rPr lang="en-US" altLang="en-US"/>
              <a:t>In theory, that means you could have up to </a:t>
            </a:r>
            <a:r>
              <a:rPr lang="en-US" altLang="en-US" b="1"/>
              <a:t>16 BOD Cards</a:t>
            </a:r>
            <a:r>
              <a:rPr lang="en-US" altLang="en-US"/>
              <a:t> — eight on BUS A and eight on BUS B.</a:t>
            </a:r>
            <a:br>
              <a:rPr lang="en-US" altLang="en-US"/>
            </a:br>
            <a:r>
              <a:rPr lang="en-US" altLang="en-US"/>
              <a:t>But in practice, </a:t>
            </a:r>
            <a:r>
              <a:rPr lang="en-US" altLang="en-US" b="1"/>
              <a:t>other Fusion cards also use this same address range</a:t>
            </a:r>
            <a:r>
              <a:rPr lang="en-US" altLang="en-US"/>
              <a:t>, like the Output Card and the Digital I/O Card.</a:t>
            </a:r>
            <a:br>
              <a:rPr lang="en-US" altLang="en-US"/>
            </a:br>
            <a:r>
              <a:rPr lang="en-US" altLang="en-US"/>
              <a:t>So you need to plan the addressing so no two cards collide.</a:t>
            </a:r>
          </a:p>
          <a:p>
            <a:pPr eaLnBrk="1" hangingPunct="1"/>
            <a:endParaRPr lang="en-US" altLang="en-US"/>
          </a:p>
          <a:p>
            <a:pPr eaLnBrk="1" hangingPunct="1"/>
            <a:r>
              <a:rPr lang="en-US" altLang="en-US"/>
              <a:t>(pause: 1.2)</a:t>
            </a:r>
          </a:p>
          <a:p>
            <a:pPr eaLnBrk="1" hangingPunct="1"/>
            <a:endParaRPr lang="en-US" altLang="en-US" i="1"/>
          </a:p>
          <a:p>
            <a:pPr eaLnBrk="1" hangingPunct="1"/>
            <a:r>
              <a:rPr lang="en-US" altLang="en-US" i="1"/>
              <a:t>(voice: Nelson)</a:t>
            </a:r>
            <a:br>
              <a:rPr lang="en-US" altLang="en-US"/>
            </a:br>
            <a:r>
              <a:rPr lang="en-US" altLang="en-US"/>
              <a:t>So the silkscreen is basically reminding me:</a:t>
            </a:r>
            <a:br>
              <a:rPr lang="en-US" altLang="en-US"/>
            </a:br>
            <a:r>
              <a:rPr lang="en-US" altLang="en-US"/>
              <a:t>“Hey — make sure this address is unique and doesn’t overlap with any other card on either bus.”</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And one more important point:</a:t>
            </a:r>
            <a:br>
              <a:rPr lang="en-US" altLang="en-US"/>
            </a:br>
            <a:r>
              <a:rPr lang="en-US" altLang="en-US"/>
              <a:t>The I2C address you set with the DIP switch has to </a:t>
            </a:r>
            <a:r>
              <a:rPr lang="en-US" altLang="en-US" b="1"/>
              <a:t>match the configuration</a:t>
            </a:r>
            <a:r>
              <a:rPr lang="en-US" altLang="en-US"/>
              <a:t> you enter in the CDI for this BOD Card.</a:t>
            </a:r>
            <a:br>
              <a:rPr lang="en-US" altLang="en-US"/>
            </a:br>
            <a:r>
              <a:rPr lang="en-US" altLang="en-US"/>
              <a:t>If they don’t match, the Node Card can’t find the BOD Card at startup, and no block detection will show up on the kanbus.</a:t>
            </a:r>
          </a:p>
          <a:p>
            <a:pPr eaLnBrk="1" hangingPunct="1"/>
            <a:endParaRPr lang="en-US" altLang="en-US"/>
          </a:p>
          <a:p>
            <a:pPr eaLnBrk="1" hangingPunct="1"/>
            <a:r>
              <a:rPr lang="en-US" altLang="en-US"/>
              <a:t>(pause: 1.0)</a:t>
            </a:r>
          </a:p>
          <a:p>
            <a:pPr eaLnBrk="1" hangingPunct="1"/>
            <a:endParaRPr lang="en-US" altLang="en-US" i="1"/>
          </a:p>
          <a:p>
            <a:pPr eaLnBrk="1" hangingPunct="1"/>
            <a:r>
              <a:rPr lang="en-US" altLang="en-US" i="1"/>
              <a:t>(voice: Nelson)</a:t>
            </a:r>
            <a:br>
              <a:rPr lang="en-US" altLang="en-US"/>
            </a:br>
            <a:r>
              <a:rPr lang="en-US" altLang="en-US"/>
              <a:t>Got it — the bottom is basically a cheat sheet:</a:t>
            </a:r>
            <a:br>
              <a:rPr lang="en-US" altLang="en-US"/>
            </a:br>
            <a:r>
              <a:rPr lang="en-US" altLang="en-US"/>
              <a:t>SMD-friendly, orientation hints, address reminders, and all the info you need during wiring and configuration.</a:t>
            </a:r>
          </a:p>
          <a:p>
            <a:pPr eaLnBrk="1" hangingPunct="1"/>
            <a:endParaRPr lang="en-US" altLang="en-US"/>
          </a:p>
          <a:p>
            <a:pPr eaLnBrk="1" hangingPunct="1"/>
            <a:r>
              <a:rPr lang="en-US" altLang="en-US"/>
              <a:t>(pause: 0.6)</a:t>
            </a:r>
          </a:p>
          <a:p>
            <a:pPr eaLnBrk="1" hangingPunct="1"/>
            <a:endParaRPr lang="en-US" altLang="en-US" i="1"/>
          </a:p>
          <a:p>
            <a:pPr eaLnBrk="1" hangingPunct="1"/>
            <a:r>
              <a:rPr lang="en-US" altLang="en-US" i="1"/>
              <a:t>(voice: Harrison)</a:t>
            </a:r>
            <a:br>
              <a:rPr lang="en-US" altLang="en-US"/>
            </a:br>
            <a:r>
              <a:rPr lang="en-US" altLang="en-US"/>
              <a:t>Exactly.</a:t>
            </a:r>
            <a:br>
              <a:rPr lang="en-US" altLang="en-US"/>
            </a:br>
            <a:r>
              <a:rPr lang="en-US" altLang="en-US"/>
              <a:t>The bottom may be simple, but it carries the information that prevents the most common installation mistakes.</a:t>
            </a:r>
          </a:p>
        </p:txBody>
      </p:sp>
      <p:sp>
        <p:nvSpPr>
          <p:cNvPr id="17412" name="Slide Number Placeholder 3">
            <a:extLst>
              <a:ext uri="{FF2B5EF4-FFF2-40B4-BE49-F238E27FC236}">
                <a16:creationId xmlns:a16="http://schemas.microsoft.com/office/drawing/2014/main" id="{3FEC07B4-B43A-DA47-02B4-BB77E00DE10C}"/>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811810AE-B4A1-9CE0-4BDB-504FEB750A79}"/>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9459" name="Notes Placeholder 2">
            <a:extLst>
              <a:ext uri="{FF2B5EF4-FFF2-40B4-BE49-F238E27FC236}">
                <a16:creationId xmlns:a16="http://schemas.microsoft.com/office/drawing/2014/main" id="{3D46A54B-CBC6-6E1F-4876-3B786F2C8083}"/>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a:t>(voice: Nelson)</a:t>
            </a:r>
            <a:br>
              <a:rPr lang="en-US" altLang="en-US"/>
            </a:br>
            <a:r>
              <a:rPr lang="en-US" altLang="en-US"/>
              <a:t>Alright, before we move on, how do we actually mount this card in a real installation?</a:t>
            </a:r>
            <a:br>
              <a:rPr lang="en-US" altLang="en-US"/>
            </a:br>
            <a:r>
              <a:rPr lang="en-US" altLang="en-US"/>
              <a:t>Does it just hang off the Node Card somehow?</a:t>
            </a:r>
          </a:p>
          <a:p>
            <a:pPr eaLnBrk="1" hangingPunct="1"/>
            <a:endParaRPr lang="en-US" altLang="en-US"/>
          </a:p>
          <a:p>
            <a:pPr eaLnBrk="1" hangingPunct="1"/>
            <a:r>
              <a:rPr lang="en-US" altLang="en-US"/>
              <a:t>(pause: 0.9)</a:t>
            </a:r>
          </a:p>
          <a:p>
            <a:pPr eaLnBrk="1" hangingPunct="1"/>
            <a:endParaRPr lang="en-US" altLang="en-US" i="1"/>
          </a:p>
          <a:p>
            <a:pPr eaLnBrk="1" hangingPunct="1"/>
            <a:r>
              <a:rPr lang="en-US" altLang="en-US" i="1"/>
              <a:t>(voice: Harrison)</a:t>
            </a:r>
            <a:br>
              <a:rPr lang="en-US" altLang="en-US"/>
            </a:br>
            <a:r>
              <a:rPr lang="en-US" altLang="en-US"/>
              <a:t>Mounting in Fusion is very flexible — and the BOD Card follows the same universal pattern as all the other cards.</a:t>
            </a:r>
            <a:br>
              <a:rPr lang="en-US" altLang="en-US"/>
            </a:br>
            <a:r>
              <a:rPr lang="en-US" altLang="en-US"/>
              <a:t>The primary method is to insert the card into the </a:t>
            </a:r>
            <a:r>
              <a:rPr lang="en-US" altLang="en-US" b="1"/>
              <a:t>Node Bus Hub</a:t>
            </a:r>
            <a:r>
              <a:rPr lang="en-US" altLang="en-US"/>
              <a:t>.</a:t>
            </a:r>
            <a:br>
              <a:rPr lang="en-US" altLang="en-US"/>
            </a:br>
            <a:r>
              <a:rPr lang="en-US" altLang="en-US"/>
              <a:t>The Hub provides the Node Bus edge connector, and the card slides in just like an expansion card in a PC.</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Nelson)</a:t>
            </a:r>
            <a:br>
              <a:rPr lang="en-US" altLang="en-US"/>
            </a:br>
            <a:r>
              <a:rPr lang="en-US" altLang="en-US"/>
              <a:t>And what if you need more than one card?</a:t>
            </a:r>
            <a:br>
              <a:rPr lang="en-US" altLang="en-US"/>
            </a:br>
            <a:r>
              <a:rPr lang="en-US" altLang="en-US"/>
              <a:t>Some layouts have a lot of blocks…</a:t>
            </a:r>
          </a:p>
          <a:p>
            <a:pPr eaLnBrk="1" hangingPunct="1"/>
            <a:endParaRPr lang="en-US" altLang="en-US"/>
          </a:p>
          <a:p>
            <a:pPr eaLnBrk="1" hangingPunct="1"/>
            <a:r>
              <a:rPr lang="en-US" altLang="en-US"/>
              <a:t>(pause: 0.7)</a:t>
            </a:r>
          </a:p>
          <a:p>
            <a:pPr eaLnBrk="1" hangingPunct="1"/>
            <a:endParaRPr lang="en-US" altLang="en-US" i="1"/>
          </a:p>
          <a:p>
            <a:pPr eaLnBrk="1" hangingPunct="1"/>
            <a:r>
              <a:rPr lang="en-US" altLang="en-US" i="1"/>
              <a:t>(voice: Harrison)</a:t>
            </a:r>
            <a:br>
              <a:rPr lang="en-US" altLang="en-US"/>
            </a:br>
            <a:r>
              <a:rPr lang="en-US" altLang="en-US"/>
              <a:t>Exactly — and that’s where the </a:t>
            </a:r>
            <a:r>
              <a:rPr lang="en-US" altLang="en-US" b="1"/>
              <a:t>stacking system</a:t>
            </a:r>
            <a:r>
              <a:rPr lang="en-US" altLang="en-US"/>
              <a:t> comes in.</a:t>
            </a:r>
            <a:br>
              <a:rPr lang="en-US" altLang="en-US"/>
            </a:br>
            <a:r>
              <a:rPr lang="en-US" altLang="en-US"/>
              <a:t>Each card has </a:t>
            </a:r>
            <a:r>
              <a:rPr lang="en-US" altLang="en-US" b="1"/>
              <a:t>two corner holes</a:t>
            </a:r>
            <a:r>
              <a:rPr lang="en-US" altLang="en-US"/>
              <a:t>, sized for </a:t>
            </a:r>
            <a:r>
              <a:rPr lang="en-US" altLang="en-US" b="1"/>
              <a:t>3 mm by 11 mm standoffs</a:t>
            </a:r>
            <a:r>
              <a:rPr lang="en-US" altLang="en-US"/>
              <a:t>.</a:t>
            </a:r>
            <a:br>
              <a:rPr lang="en-US" altLang="en-US"/>
            </a:br>
            <a:r>
              <a:rPr lang="en-US" altLang="en-US"/>
              <a:t>You can stack multiple cards securely, one next to the another, and the standoffs keep everything aligned, rigid, and protected.</a:t>
            </a:r>
          </a:p>
          <a:p>
            <a:pPr eaLnBrk="1" hangingPunct="1"/>
            <a:endParaRPr lang="en-US" altLang="en-US"/>
          </a:p>
          <a:p>
            <a:pPr eaLnBrk="1" hangingPunct="1"/>
            <a:r>
              <a:rPr lang="en-US" altLang="en-US"/>
              <a:t>(pause: 1.1)</a:t>
            </a:r>
          </a:p>
          <a:p>
            <a:pPr eaLnBrk="1" hangingPunct="1"/>
            <a:endParaRPr lang="en-US" altLang="en-US" i="1"/>
          </a:p>
          <a:p>
            <a:pPr eaLnBrk="1" hangingPunct="1"/>
            <a:r>
              <a:rPr lang="en-US" altLang="en-US" i="1"/>
              <a:t>(voice: Nelson)</a:t>
            </a:r>
            <a:br>
              <a:rPr lang="en-US" altLang="en-US"/>
            </a:br>
            <a:r>
              <a:rPr lang="en-US" altLang="en-US"/>
              <a:t>Nice — so you can build a whole tower of cards if needed.</a:t>
            </a:r>
          </a:p>
          <a:p>
            <a:pPr eaLnBrk="1" hangingPunct="1"/>
            <a:endParaRPr lang="en-US" altLang="en-US"/>
          </a:p>
          <a:p>
            <a:pPr eaLnBrk="1" hangingPunct="1"/>
            <a:r>
              <a:rPr lang="en-US" altLang="en-US"/>
              <a:t>(pause: 0.6)</a:t>
            </a:r>
          </a:p>
          <a:p>
            <a:pPr eaLnBrk="1" hangingPunct="1"/>
            <a:endParaRPr lang="en-US" altLang="en-US" i="1"/>
          </a:p>
        </p:txBody>
      </p:sp>
      <p:sp>
        <p:nvSpPr>
          <p:cNvPr id="19460" name="Slide Number Placeholder 3">
            <a:extLst>
              <a:ext uri="{FF2B5EF4-FFF2-40B4-BE49-F238E27FC236}">
                <a16:creationId xmlns:a16="http://schemas.microsoft.com/office/drawing/2014/main" id="{F0A6132C-B0CF-FEB4-7CB7-FDF6F610A2F5}"/>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8FA3D-1679-2610-9103-5E4FE831DB17}"/>
            </a:ext>
          </a:extLst>
        </p:cNvPr>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755C31B6-9C44-598B-F0D6-5605866D6166}"/>
              </a:ext>
            </a:extLst>
          </p:cNvPr>
          <p:cNvSpPr>
            <a:spLocks noGrp="1" noRot="1" noChangeAspect="1" noChangeArrowheads="1"/>
          </p:cNvSpPr>
          <p:nvPr>
            <p:ph type="sldImg" idx="2"/>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9459" name="Notes Placeholder 2">
            <a:extLst>
              <a:ext uri="{FF2B5EF4-FFF2-40B4-BE49-F238E27FC236}">
                <a16:creationId xmlns:a16="http://schemas.microsoft.com/office/drawing/2014/main" id="{D52B9028-998F-55C7-F43F-CF9E09185008}"/>
              </a:ext>
            </a:extLst>
          </p:cNvPr>
          <p:cNvSpPr>
            <a:spLocks noGrp="1" noChangeArrowheads="1"/>
          </p:cNvSpPr>
          <p:nvPr>
            <p:ph type="body" sz="quarter" idx="3"/>
          </p:nvPr>
        </p:nvSpPr>
        <p:spPr bwMode="auto">
          <a:xfrm>
            <a:off x="-2147483648" y="-2147483648"/>
            <a:ext cx="0" cy="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i="1" dirty="0"/>
              <a:t>(voice: Harrison)</a:t>
            </a:r>
            <a:br>
              <a:rPr lang="en-US" altLang="en-US" dirty="0"/>
            </a:br>
            <a:r>
              <a:rPr lang="en-US" altLang="en-US" dirty="0"/>
              <a:t>Exactly.</a:t>
            </a:r>
            <a:br>
              <a:rPr lang="en-US" altLang="en-US" dirty="0"/>
            </a:br>
            <a:r>
              <a:rPr lang="en-US" altLang="en-US" dirty="0"/>
              <a:t>And if you prefer to mount the cards under the layout, the BOD Card also includes </a:t>
            </a:r>
            <a:r>
              <a:rPr lang="en-US" altLang="en-US" b="1" dirty="0"/>
              <a:t>two sets of mounting holes</a:t>
            </a:r>
            <a:r>
              <a:rPr lang="en-US" altLang="en-US" dirty="0"/>
              <a:t> that accept two standard brackets which attach to a </a:t>
            </a:r>
            <a:r>
              <a:rPr lang="en-US" altLang="en-US" b="1" dirty="0"/>
              <a:t>DIN rail</a:t>
            </a:r>
            <a:r>
              <a:rPr lang="en-US" altLang="en-US" dirty="0"/>
              <a:t>.</a:t>
            </a:r>
            <a:br>
              <a:rPr lang="en-US" altLang="en-US" dirty="0"/>
            </a:br>
            <a:r>
              <a:rPr lang="en-US" altLang="en-US" dirty="0"/>
              <a:t>That’s the same DIN rail style electricians use for panel boards — it keeps everything neat, modular, and very serviceable.</a:t>
            </a:r>
          </a:p>
          <a:p>
            <a:pPr eaLnBrk="1" hangingPunct="1"/>
            <a:endParaRPr lang="en-US" altLang="en-US" dirty="0"/>
          </a:p>
          <a:p>
            <a:pPr eaLnBrk="1" hangingPunct="1"/>
            <a:r>
              <a:rPr lang="en-US" altLang="en-US" dirty="0"/>
              <a:t>(pause: 1.2)</a:t>
            </a:r>
          </a:p>
          <a:p>
            <a:pPr eaLnBrk="1" hangingPunct="1"/>
            <a:endParaRPr lang="en-US" altLang="en-US" i="1" dirty="0"/>
          </a:p>
          <a:p>
            <a:pPr eaLnBrk="1" hangingPunct="1"/>
            <a:r>
              <a:rPr lang="en-US" altLang="en-US" i="1" dirty="0"/>
              <a:t>(voice: Nelson)</a:t>
            </a:r>
            <a:br>
              <a:rPr lang="en-US" altLang="en-US" dirty="0"/>
            </a:br>
            <a:r>
              <a:rPr lang="en-US" altLang="en-US" dirty="0"/>
              <a:t>Okay, and what about actually assembling the card?</a:t>
            </a:r>
            <a:br>
              <a:rPr lang="en-US" altLang="en-US" dirty="0"/>
            </a:br>
            <a:r>
              <a:rPr lang="en-US" altLang="en-US" dirty="0"/>
              <a:t>Some people are hand-soldering these, right?</a:t>
            </a:r>
          </a:p>
          <a:p>
            <a:pPr eaLnBrk="1" hangingPunct="1"/>
            <a:endParaRPr lang="en-US" altLang="en-US" dirty="0"/>
          </a:p>
          <a:p>
            <a:pPr eaLnBrk="1" hangingPunct="1"/>
            <a:r>
              <a:rPr lang="en-US" altLang="en-US" dirty="0"/>
              <a:t>(pause: 0.7)</a:t>
            </a:r>
          </a:p>
          <a:p>
            <a:pPr eaLnBrk="1" hangingPunct="1"/>
            <a:endParaRPr lang="en-US" altLang="en-US" i="1" dirty="0"/>
          </a:p>
          <a:p>
            <a:pPr eaLnBrk="1" hangingPunct="1"/>
            <a:r>
              <a:rPr lang="en-US" altLang="en-US" i="1" dirty="0"/>
              <a:t>(voice: Harrison)</a:t>
            </a:r>
            <a:br>
              <a:rPr lang="en-US" altLang="en-US" dirty="0"/>
            </a:br>
            <a:r>
              <a:rPr lang="en-US" altLang="en-US" dirty="0"/>
              <a:t>Absolutely — and that’s why the design uses </a:t>
            </a:r>
            <a:r>
              <a:rPr lang="en-US" altLang="en-US" b="1" dirty="0"/>
              <a:t>DIY-friendly components</a:t>
            </a:r>
            <a:r>
              <a:rPr lang="en-US" altLang="en-US" dirty="0"/>
              <a:t>.</a:t>
            </a:r>
            <a:br>
              <a:rPr lang="en-US" altLang="en-US" dirty="0"/>
            </a:br>
            <a:r>
              <a:rPr lang="en-US" altLang="en-US" dirty="0"/>
              <a:t>All the SMD parts are in large sizes that are easy to solder by hand — no tiny parts.</a:t>
            </a:r>
            <a:br>
              <a:rPr lang="en-US" altLang="en-US" dirty="0"/>
            </a:br>
            <a:r>
              <a:rPr lang="en-US" altLang="en-US" dirty="0"/>
              <a:t>The pads are generous, the spacing is forgiving, and all components are </a:t>
            </a:r>
            <a:r>
              <a:rPr lang="en-US" altLang="en-US" b="1" dirty="0"/>
              <a:t>widely available</a:t>
            </a:r>
            <a:r>
              <a:rPr lang="en-US" altLang="en-US" dirty="0"/>
              <a:t>, meaning you can source replacements easily if you ever need them.</a:t>
            </a:r>
            <a:br>
              <a:rPr lang="en-US" altLang="en-US" dirty="0"/>
            </a:br>
            <a:r>
              <a:rPr lang="en-US" altLang="en-US" dirty="0"/>
              <a:t>Even the silkscreen layout was chosen to help guide assembly.  We’ll cover building this board in another podcast.</a:t>
            </a:r>
          </a:p>
          <a:p>
            <a:pPr eaLnBrk="1" hangingPunct="1"/>
            <a:endParaRPr lang="en-US" altLang="en-US" dirty="0"/>
          </a:p>
          <a:p>
            <a:pPr eaLnBrk="1" hangingPunct="1"/>
            <a:r>
              <a:rPr lang="en-US" altLang="en-US" dirty="0"/>
              <a:t>(pause: 1.2)</a:t>
            </a:r>
          </a:p>
          <a:p>
            <a:pPr eaLnBrk="1" hangingPunct="1"/>
            <a:endParaRPr lang="en-US" altLang="en-US" i="1" dirty="0"/>
          </a:p>
          <a:p>
            <a:pPr eaLnBrk="1" hangingPunct="1"/>
            <a:r>
              <a:rPr lang="en-US" altLang="en-US" i="1" dirty="0"/>
              <a:t>(voice: Nelson)</a:t>
            </a:r>
            <a:br>
              <a:rPr lang="en-US" altLang="en-US" dirty="0"/>
            </a:br>
            <a:r>
              <a:rPr lang="en-US" altLang="en-US" dirty="0"/>
              <a:t>So the whole card — physically and electrically — is designed to be approachable for anyone building it themselves.</a:t>
            </a:r>
          </a:p>
          <a:p>
            <a:pPr eaLnBrk="1" hangingPunct="1"/>
            <a:endParaRPr lang="en-US" altLang="en-US" dirty="0"/>
          </a:p>
          <a:p>
            <a:pPr eaLnBrk="1" hangingPunct="1"/>
            <a:r>
              <a:rPr lang="en-US" altLang="en-US" dirty="0"/>
              <a:t>(pause: 0.6)</a:t>
            </a:r>
          </a:p>
          <a:p>
            <a:pPr eaLnBrk="1" hangingPunct="1"/>
            <a:endParaRPr lang="en-US" altLang="en-US" i="1" dirty="0"/>
          </a:p>
          <a:p>
            <a:pPr eaLnBrk="1" hangingPunct="1"/>
            <a:r>
              <a:rPr lang="en-US" altLang="en-US" i="1" dirty="0"/>
              <a:t>(voice: Harrison)</a:t>
            </a:r>
            <a:br>
              <a:rPr lang="en-US" altLang="en-US" dirty="0"/>
            </a:br>
            <a:r>
              <a:rPr lang="en-US" altLang="en-US" dirty="0"/>
              <a:t>Exactly.</a:t>
            </a:r>
            <a:br>
              <a:rPr lang="en-US" altLang="en-US" dirty="0"/>
            </a:br>
            <a:r>
              <a:rPr lang="en-US" altLang="en-US" dirty="0"/>
              <a:t>The mounting options make it flexible, and the component choices make it practical for DIY builders.</a:t>
            </a:r>
          </a:p>
          <a:p>
            <a:pPr eaLnBrk="1" hangingPunct="1"/>
            <a:endParaRPr lang="en-US" altLang="en-US" i="1" dirty="0"/>
          </a:p>
        </p:txBody>
      </p:sp>
      <p:sp>
        <p:nvSpPr>
          <p:cNvPr id="19460" name="Slide Number Placeholder 3">
            <a:extLst>
              <a:ext uri="{FF2B5EF4-FFF2-40B4-BE49-F238E27FC236}">
                <a16:creationId xmlns:a16="http://schemas.microsoft.com/office/drawing/2014/main" id="{B555AC51-44C8-C60F-C3E6-C16BDDF305A5}"/>
              </a:ext>
            </a:extLst>
          </p:cNvPr>
          <p:cNvSpPr>
            <a:spLocks noGrp="1" noChangeArrowheads="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42950" indent="-285750">
              <a:defRPr>
                <a:solidFill>
                  <a:schemeClr val="tx1"/>
                </a:solidFill>
                <a:latin typeface="Tw Cen MT" panose="020B0602020104020603" pitchFamily="34" charset="0"/>
              </a:defRPr>
            </a:lvl2pPr>
            <a:lvl3pPr marL="1143000" indent="-228600">
              <a:defRPr>
                <a:solidFill>
                  <a:schemeClr val="tx1"/>
                </a:solidFill>
                <a:latin typeface="Tw Cen MT" panose="020B0602020104020603" pitchFamily="34" charset="0"/>
              </a:defRPr>
            </a:lvl3pPr>
            <a:lvl4pPr marL="1600200" indent="-228600">
              <a:defRPr>
                <a:solidFill>
                  <a:schemeClr val="tx1"/>
                </a:solidFill>
                <a:latin typeface="Tw Cen MT" panose="020B0602020104020603" pitchFamily="34" charset="0"/>
              </a:defRPr>
            </a:lvl4pPr>
            <a:lvl5pPr marL="2057400" indent="-228600">
              <a:defRPr>
                <a:solidFill>
                  <a:schemeClr val="tx1"/>
                </a:solidFill>
                <a:latin typeface="Tw Cen MT" panose="020B0602020104020603" pitchFamily="34" charset="0"/>
              </a:defRPr>
            </a:lvl5pPr>
            <a:lvl6pPr marL="2514600" indent="-228600" defTabSz="457200" fontAlgn="base">
              <a:spcBef>
                <a:spcPct val="0"/>
              </a:spcBef>
              <a:spcAft>
                <a:spcPct val="0"/>
              </a:spcAft>
              <a:defRPr>
                <a:solidFill>
                  <a:schemeClr val="tx1"/>
                </a:solidFill>
                <a:latin typeface="Tw Cen MT" panose="020B0602020104020603" pitchFamily="34" charset="0"/>
              </a:defRPr>
            </a:lvl6pPr>
            <a:lvl7pPr marL="2971800" indent="-228600" defTabSz="457200" fontAlgn="base">
              <a:spcBef>
                <a:spcPct val="0"/>
              </a:spcBef>
              <a:spcAft>
                <a:spcPct val="0"/>
              </a:spcAft>
              <a:defRPr>
                <a:solidFill>
                  <a:schemeClr val="tx1"/>
                </a:solidFill>
                <a:latin typeface="Tw Cen MT" panose="020B0602020104020603" pitchFamily="34" charset="0"/>
              </a:defRPr>
            </a:lvl7pPr>
            <a:lvl8pPr marL="3429000" indent="-228600" defTabSz="457200" fontAlgn="base">
              <a:spcBef>
                <a:spcPct val="0"/>
              </a:spcBef>
              <a:spcAft>
                <a:spcPct val="0"/>
              </a:spcAft>
              <a:defRPr>
                <a:solidFill>
                  <a:schemeClr val="tx1"/>
                </a:solidFill>
                <a:latin typeface="Tw Cen MT" panose="020B0602020104020603" pitchFamily="34" charset="0"/>
              </a:defRPr>
            </a:lvl8pPr>
            <a:lvl9pPr marL="3886200" indent="-228600" defTabSz="457200" fontAlgn="base">
              <a:spcBef>
                <a:spcPct val="0"/>
              </a:spcBef>
              <a:spcAft>
                <a:spcPct val="0"/>
              </a:spcAft>
              <a:defRPr>
                <a:solidFill>
                  <a:schemeClr val="tx1"/>
                </a:solidFill>
                <a:latin typeface="Tw Cen MT" panose="020B0602020104020603" pitchFamily="34" charset="0"/>
              </a:defRPr>
            </a:lvl9pPr>
          </a:lstStyle>
          <a:p>
            <a:pPr eaLnBrk="1" hangingPunct="1"/>
            <a:endParaRPr lang="en-US" altLang="en-US"/>
          </a:p>
        </p:txBody>
      </p:sp>
    </p:spTree>
    <p:extLst>
      <p:ext uri="{BB962C8B-B14F-4D97-AF65-F5344CB8AC3E}">
        <p14:creationId xmlns:p14="http://schemas.microsoft.com/office/powerpoint/2010/main" val="3959378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1118528" y="178255"/>
            <a:ext cx="7429499" cy="949997"/>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48" name="Content Placeholder 2"/>
          <p:cNvSpPr>
            <a:spLocks noGrp="1"/>
          </p:cNvSpPr>
          <p:nvPr>
            <p:ph idx="1"/>
          </p:nvPr>
        </p:nvSpPr>
        <p:spPr>
          <a:xfrm>
            <a:off x="856060" y="2249487"/>
            <a:ext cx="7429499" cy="3541714"/>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Date Placeholder 3">
            <a:extLst>
              <a:ext uri="{FF2B5EF4-FFF2-40B4-BE49-F238E27FC236}">
                <a16:creationId xmlns:a16="http://schemas.microsoft.com/office/drawing/2014/main" id="{0CB224E4-1ADC-DB06-14F3-9E7DFA116D6A}"/>
              </a:ext>
            </a:extLst>
          </p:cNvPr>
          <p:cNvSpPr>
            <a:spLocks noGrp="1"/>
          </p:cNvSpPr>
          <p:nvPr>
            <p:ph type="dt" sz="half" idx="10"/>
          </p:nvPr>
        </p:nvSpPr>
        <p:spPr>
          <a:xfrm>
            <a:off x="5592763" y="6492875"/>
            <a:ext cx="2057400" cy="365125"/>
          </a:xfrm>
        </p:spPr>
        <p:txBody>
          <a:bodyPr/>
          <a:lstStyle>
            <a:lvl1pPr>
              <a:defRPr/>
            </a:lvl1pPr>
          </a:lstStyle>
          <a:p>
            <a:pPr>
              <a:defRPr/>
            </a:pPr>
            <a:fld id="{DE68F8E5-BEF7-4DB6-A5C0-0272D4240B33}" type="datetime1">
              <a:rPr lang="en-US"/>
              <a:pPr>
                <a:defRPr/>
              </a:pPr>
              <a:t>11/23/2025</a:t>
            </a:fld>
            <a:endParaRPr lang="en-US"/>
          </a:p>
        </p:txBody>
      </p:sp>
      <p:sp>
        <p:nvSpPr>
          <p:cNvPr id="3" name="Footer Placeholder 4">
            <a:extLst>
              <a:ext uri="{FF2B5EF4-FFF2-40B4-BE49-F238E27FC236}">
                <a16:creationId xmlns:a16="http://schemas.microsoft.com/office/drawing/2014/main" id="{BD4E6653-D464-BDF8-209A-399FED25D9F1}"/>
              </a:ext>
            </a:extLst>
          </p:cNvPr>
          <p:cNvSpPr>
            <a:spLocks noGrp="1"/>
          </p:cNvSpPr>
          <p:nvPr>
            <p:ph type="ftr" sz="quarter" idx="11"/>
          </p:nvPr>
        </p:nvSpPr>
        <p:spPr>
          <a:xfrm>
            <a:off x="855663" y="6492875"/>
            <a:ext cx="4679950" cy="365125"/>
          </a:xfrm>
        </p:spPr>
        <p:txBody>
          <a:bodyPr/>
          <a:lstStyle>
            <a:lvl1pPr>
              <a:defRPr/>
            </a:lvl1pPr>
          </a:lstStyle>
          <a:p>
            <a:pPr>
              <a:defRPr/>
            </a:pPr>
            <a:r>
              <a:rPr lang="en-US"/>
              <a:t>LCC Fusion Project - © 2025 Pat Fleming</a:t>
            </a:r>
          </a:p>
        </p:txBody>
      </p:sp>
      <p:sp>
        <p:nvSpPr>
          <p:cNvPr id="4" name="Slide Number Placeholder 5">
            <a:extLst>
              <a:ext uri="{FF2B5EF4-FFF2-40B4-BE49-F238E27FC236}">
                <a16:creationId xmlns:a16="http://schemas.microsoft.com/office/drawing/2014/main" id="{D74D625B-F549-D7B9-5AF1-B2C5217FB50B}"/>
              </a:ext>
            </a:extLst>
          </p:cNvPr>
          <p:cNvSpPr>
            <a:spLocks noGrp="1"/>
          </p:cNvSpPr>
          <p:nvPr>
            <p:ph type="sldNum" sz="quarter" idx="12"/>
          </p:nvPr>
        </p:nvSpPr>
        <p:spPr>
          <a:xfrm>
            <a:off x="7707313" y="6467475"/>
            <a:ext cx="577850" cy="365125"/>
          </a:xfrm>
        </p:spPr>
        <p:txBody>
          <a:bodyPr/>
          <a:lstStyle>
            <a:lvl1pPr>
              <a:defRPr/>
            </a:lvl1pPr>
          </a:lstStyle>
          <a:p>
            <a:pPr>
              <a:defRPr/>
            </a:pPr>
            <a:fld id="{6567EA89-FDBA-43DA-BF5C-044A4476016F}" type="slidenum">
              <a:rPr lang="en-US"/>
              <a:pPr>
                <a:defRPr/>
              </a:pPr>
              <a:t>‹#›</a:t>
            </a:fld>
            <a:endParaRPr lang="en-US"/>
          </a:p>
        </p:txBody>
      </p:sp>
    </p:spTree>
    <p:extLst>
      <p:ext uri="{BB962C8B-B14F-4D97-AF65-F5344CB8AC3E}">
        <p14:creationId xmlns:p14="http://schemas.microsoft.com/office/powerpoint/2010/main" val="3855450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lstStyle>
            <a:lvl1pPr>
              <a:defRPr sz="36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D663DC6-FF8B-0F68-029F-CED32D4CB237}"/>
              </a:ext>
            </a:extLst>
          </p:cNvPr>
          <p:cNvSpPr>
            <a:spLocks noGrp="1"/>
          </p:cNvSpPr>
          <p:nvPr>
            <p:ph type="dt" sz="half" idx="10"/>
          </p:nvPr>
        </p:nvSpPr>
        <p:spPr/>
        <p:txBody>
          <a:bodyPr/>
          <a:lstStyle>
            <a:lvl1pPr>
              <a:defRPr/>
            </a:lvl1pPr>
          </a:lstStyle>
          <a:p>
            <a:pPr>
              <a:defRPr/>
            </a:pPr>
            <a:fld id="{B738D054-9AB9-45B1-9865-D111BF71AAC3}" type="datetime1">
              <a:rPr lang="en-US"/>
              <a:pPr>
                <a:defRPr/>
              </a:pPr>
              <a:t>11/23/2025</a:t>
            </a:fld>
            <a:endParaRPr lang="en-US"/>
          </a:p>
        </p:txBody>
      </p:sp>
      <p:sp>
        <p:nvSpPr>
          <p:cNvPr id="5" name="Footer Placeholder 4">
            <a:extLst>
              <a:ext uri="{FF2B5EF4-FFF2-40B4-BE49-F238E27FC236}">
                <a16:creationId xmlns:a16="http://schemas.microsoft.com/office/drawing/2014/main" id="{435167D5-9D8C-9A66-AB20-D24AAC59216B}"/>
              </a:ext>
            </a:extLst>
          </p:cNvPr>
          <p:cNvSpPr>
            <a:spLocks noGrp="1"/>
          </p:cNvSpPr>
          <p:nvPr>
            <p:ph type="ftr" sz="quarter" idx="11"/>
          </p:nvPr>
        </p:nvSpPr>
        <p:spPr/>
        <p:txBody>
          <a:bodyPr/>
          <a:lstStyle>
            <a:lvl1pPr>
              <a:defRPr/>
            </a:lvl1p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2E3F5743-738A-3B69-356E-7B11B2C32992}"/>
              </a:ext>
            </a:extLst>
          </p:cNvPr>
          <p:cNvSpPr>
            <a:spLocks noGrp="1"/>
          </p:cNvSpPr>
          <p:nvPr>
            <p:ph type="sldNum" sz="quarter" idx="12"/>
          </p:nvPr>
        </p:nvSpPr>
        <p:spPr/>
        <p:txBody>
          <a:bodyPr/>
          <a:lstStyle>
            <a:lvl1pPr>
              <a:defRPr/>
            </a:lvl1pPr>
          </a:lstStyle>
          <a:p>
            <a:pPr>
              <a:defRPr/>
            </a:pPr>
            <a:fld id="{C5257F4B-0CAE-41BF-8188-F3F4105B3043}" type="slidenum">
              <a:rPr lang="en-US"/>
              <a:pPr>
                <a:defRPr/>
              </a:pPr>
              <a:t>‹#›</a:t>
            </a:fld>
            <a:endParaRPr lang="en-US"/>
          </a:p>
        </p:txBody>
      </p:sp>
    </p:spTree>
    <p:extLst>
      <p:ext uri="{BB962C8B-B14F-4D97-AF65-F5344CB8AC3E}">
        <p14:creationId xmlns:p14="http://schemas.microsoft.com/office/powerpoint/2010/main" val="569285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55663" y="228600"/>
            <a:ext cx="7429500" cy="1069258"/>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ED66DC5-B063-8020-9617-3C0C1DC93339}"/>
              </a:ext>
            </a:extLst>
          </p:cNvPr>
          <p:cNvSpPr>
            <a:spLocks noGrp="1"/>
          </p:cNvSpPr>
          <p:nvPr>
            <p:ph type="dt" sz="half" idx="10"/>
          </p:nvPr>
        </p:nvSpPr>
        <p:spPr>
          <a:xfrm>
            <a:off x="5592763" y="6442075"/>
            <a:ext cx="2057400" cy="365125"/>
          </a:xfrm>
        </p:spPr>
        <p:txBody>
          <a:bodyPr/>
          <a:lstStyle>
            <a:lvl1pPr>
              <a:defRPr/>
            </a:lvl1pPr>
          </a:lstStyle>
          <a:p>
            <a:pPr>
              <a:defRPr/>
            </a:pPr>
            <a:fld id="{79FF6077-BB3C-4208-8073-53C68ACFB955}" type="datetime1">
              <a:rPr lang="en-US"/>
              <a:pPr>
                <a:defRPr/>
              </a:pPr>
              <a:t>11/23/2025</a:t>
            </a:fld>
            <a:endParaRPr lang="en-US"/>
          </a:p>
        </p:txBody>
      </p:sp>
      <p:sp>
        <p:nvSpPr>
          <p:cNvPr id="4" name="Footer Placeholder 3">
            <a:extLst>
              <a:ext uri="{FF2B5EF4-FFF2-40B4-BE49-F238E27FC236}">
                <a16:creationId xmlns:a16="http://schemas.microsoft.com/office/drawing/2014/main" id="{BACE2B12-A9EA-B48D-417F-C183185F5F1C}"/>
              </a:ext>
            </a:extLst>
          </p:cNvPr>
          <p:cNvSpPr>
            <a:spLocks noGrp="1"/>
          </p:cNvSpPr>
          <p:nvPr>
            <p:ph type="ftr" sz="quarter" idx="11"/>
          </p:nvPr>
        </p:nvSpPr>
        <p:spPr>
          <a:xfrm>
            <a:off x="855663" y="6442075"/>
            <a:ext cx="4679950" cy="365125"/>
          </a:xfrm>
        </p:spPr>
        <p:txBody>
          <a:bodyPr/>
          <a:lstStyle>
            <a:lvl1pPr>
              <a:defRPr/>
            </a:lvl1pPr>
          </a:lstStyle>
          <a:p>
            <a:pPr>
              <a:defRPr/>
            </a:pPr>
            <a:r>
              <a:rPr lang="en-US"/>
              <a:t>LCC Fusion Project - © 2025 Pat Fleming</a:t>
            </a:r>
          </a:p>
        </p:txBody>
      </p:sp>
      <p:sp>
        <p:nvSpPr>
          <p:cNvPr id="5" name="Slide Number Placeholder 4">
            <a:extLst>
              <a:ext uri="{FF2B5EF4-FFF2-40B4-BE49-F238E27FC236}">
                <a16:creationId xmlns:a16="http://schemas.microsoft.com/office/drawing/2014/main" id="{E4ACBB3E-B43B-8C0D-1A73-96ED155C8423}"/>
              </a:ext>
            </a:extLst>
          </p:cNvPr>
          <p:cNvSpPr>
            <a:spLocks noGrp="1"/>
          </p:cNvSpPr>
          <p:nvPr>
            <p:ph type="sldNum" sz="quarter" idx="12"/>
          </p:nvPr>
        </p:nvSpPr>
        <p:spPr>
          <a:xfrm>
            <a:off x="7707313" y="6442075"/>
            <a:ext cx="577850" cy="365125"/>
          </a:xfrm>
        </p:spPr>
        <p:txBody>
          <a:bodyPr/>
          <a:lstStyle>
            <a:lvl1pPr>
              <a:defRPr/>
            </a:lvl1pPr>
          </a:lstStyle>
          <a:p>
            <a:pPr>
              <a:defRPr/>
            </a:pPr>
            <a:fld id="{203A9021-A4F6-4F5A-8E61-4653C75252B4}" type="slidenum">
              <a:rPr lang="en-US"/>
              <a:pPr>
                <a:defRPr/>
              </a:pPr>
              <a:t>‹#›</a:t>
            </a:fld>
            <a:endParaRPr lang="en-US"/>
          </a:p>
        </p:txBody>
      </p:sp>
    </p:spTree>
    <p:extLst>
      <p:ext uri="{BB962C8B-B14F-4D97-AF65-F5344CB8AC3E}">
        <p14:creationId xmlns:p14="http://schemas.microsoft.com/office/powerpoint/2010/main" val="5202675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a:extLst>
              <a:ext uri="{FF2B5EF4-FFF2-40B4-BE49-F238E27FC236}">
                <a16:creationId xmlns:a16="http://schemas.microsoft.com/office/drawing/2014/main" id="{F63E24B3-3F4A-EE42-44AC-5214957D9670}"/>
              </a:ext>
            </a:extLst>
          </p:cNvPr>
          <p:cNvPicPr>
            <a:picLocks noChangeAspect="1" noChangeArrowheads="1"/>
          </p:cNvPicPr>
          <p:nvPr/>
        </p:nvPicPr>
        <p:blipFill>
          <a:blip r:embed="rId6">
            <a:alphaModFix amt="30000"/>
            <a:duotone>
              <a:schemeClr val="bg2">
                <a:shade val="45000"/>
                <a:satMod val="135000"/>
              </a:schemeClr>
              <a:prstClr val="white"/>
            </a:duotone>
          </a:blip>
          <a:srcRect/>
          <a:stretch>
            <a:fillRect/>
          </a:stretch>
        </p:blipFill>
        <p:spPr bwMode="auto">
          <a:xfrm>
            <a:off x="1" y="-1"/>
            <a:ext cx="9144002" cy="6858001"/>
          </a:xfrm>
          <a:prstGeom prst="rect">
            <a:avLst/>
          </a:prstGeom>
          <a:noFill/>
        </p:spPr>
      </p:pic>
      <p:grpSp>
        <p:nvGrpSpPr>
          <p:cNvPr id="1027" name="Group 7">
            <a:extLst>
              <a:ext uri="{FF2B5EF4-FFF2-40B4-BE49-F238E27FC236}">
                <a16:creationId xmlns:a16="http://schemas.microsoft.com/office/drawing/2014/main" id="{D8E9634F-B111-9838-BEAA-D19D261F5E18}"/>
              </a:ext>
            </a:extLst>
          </p:cNvPr>
          <p:cNvGrpSpPr>
            <a:grpSpLocks/>
          </p:cNvGrpSpPr>
          <p:nvPr/>
        </p:nvGrpSpPr>
        <p:grpSpPr bwMode="auto">
          <a:xfrm>
            <a:off x="-14288" y="0"/>
            <a:ext cx="9042401" cy="6858000"/>
            <a:chOff x="-14288" y="0"/>
            <a:chExt cx="9041774" cy="6858001"/>
          </a:xfrm>
        </p:grpSpPr>
        <p:grpSp>
          <p:nvGrpSpPr>
            <p:cNvPr id="9" name="Group 8">
              <a:extLst>
                <a:ext uri="{FF2B5EF4-FFF2-40B4-BE49-F238E27FC236}">
                  <a16:creationId xmlns:a16="http://schemas.microsoft.com/office/drawing/2014/main" id="{D644103C-E93C-AD0A-B220-3E437A3467D5}"/>
                </a:ext>
              </a:extLst>
            </p:cNvPr>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a:extLst>
                  <a:ext uri="{FF2B5EF4-FFF2-40B4-BE49-F238E27FC236}">
                    <a16:creationId xmlns:a16="http://schemas.microsoft.com/office/drawing/2014/main" id="{32940177-CD22-BA0C-96B0-FCF9B323C654}"/>
                  </a:ext>
                </a:extLst>
              </p:cNvPr>
              <p:cNvSpPr>
                <a:spLocks noChangeArrowheads="1"/>
              </p:cNvSpPr>
              <p:nvPr/>
            </p:nvSpPr>
            <p:spPr bwMode="auto">
              <a:xfrm>
                <a:off x="114300" y="4763"/>
                <a:ext cx="23813" cy="2181225"/>
              </a:xfrm>
              <a:prstGeom prst="rect">
                <a:avLst/>
              </a:prstGeom>
              <a:grpFill/>
              <a:ln>
                <a:noFill/>
              </a:ln>
            </p:spPr>
          </p:sp>
          <p:sp>
            <p:nvSpPr>
              <p:cNvPr id="22" name="Freeform 6">
                <a:extLst>
                  <a:ext uri="{FF2B5EF4-FFF2-40B4-BE49-F238E27FC236}">
                    <a16:creationId xmlns:a16="http://schemas.microsoft.com/office/drawing/2014/main" id="{90C9882F-25D1-7968-2063-249997C168A0}"/>
                  </a:ext>
                </a:extLst>
              </p:cNvPr>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p:spPr>
          </p:sp>
          <p:sp>
            <p:nvSpPr>
              <p:cNvPr id="23" name="Freeform 7">
                <a:extLst>
                  <a:ext uri="{FF2B5EF4-FFF2-40B4-BE49-F238E27FC236}">
                    <a16:creationId xmlns:a16="http://schemas.microsoft.com/office/drawing/2014/main" id="{042FF512-3F3C-CFC3-8384-A88AE2A2DCD4}"/>
                  </a:ext>
                </a:extLst>
              </p:cNvPr>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sp>
          <p:sp>
            <p:nvSpPr>
              <p:cNvPr id="24" name="Freeform 8">
                <a:extLst>
                  <a:ext uri="{FF2B5EF4-FFF2-40B4-BE49-F238E27FC236}">
                    <a16:creationId xmlns:a16="http://schemas.microsoft.com/office/drawing/2014/main" id="{737CDD16-1488-E9BC-9BF3-B4540BCA3A45}"/>
                  </a:ext>
                </a:extLst>
              </p:cNvPr>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p:spPr>
          </p:sp>
          <p:sp>
            <p:nvSpPr>
              <p:cNvPr id="25" name="Freeform 9">
                <a:extLst>
                  <a:ext uri="{FF2B5EF4-FFF2-40B4-BE49-F238E27FC236}">
                    <a16:creationId xmlns:a16="http://schemas.microsoft.com/office/drawing/2014/main" id="{AC88D035-F0CB-A95C-08DC-7ABE2928864A}"/>
                  </a:ext>
                </a:extLst>
              </p:cNvPr>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p:spPr>
          </p:sp>
          <p:sp>
            <p:nvSpPr>
              <p:cNvPr id="26" name="Freeform 10">
                <a:extLst>
                  <a:ext uri="{FF2B5EF4-FFF2-40B4-BE49-F238E27FC236}">
                    <a16:creationId xmlns:a16="http://schemas.microsoft.com/office/drawing/2014/main" id="{78B303CB-DF63-0A70-87F6-4E2DAEEABBA1}"/>
                  </a:ext>
                </a:extLst>
              </p:cNvPr>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p:spPr>
          </p:sp>
          <p:sp>
            <p:nvSpPr>
              <p:cNvPr id="27" name="Freeform 11">
                <a:extLst>
                  <a:ext uri="{FF2B5EF4-FFF2-40B4-BE49-F238E27FC236}">
                    <a16:creationId xmlns:a16="http://schemas.microsoft.com/office/drawing/2014/main" id="{94513A97-ADB8-5D6D-C027-B11761BC25C6}"/>
                  </a:ext>
                </a:extLst>
              </p:cNvPr>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p:spPr>
          </p:sp>
          <p:sp>
            <p:nvSpPr>
              <p:cNvPr id="28" name="Freeform 12">
                <a:extLst>
                  <a:ext uri="{FF2B5EF4-FFF2-40B4-BE49-F238E27FC236}">
                    <a16:creationId xmlns:a16="http://schemas.microsoft.com/office/drawing/2014/main" id="{C38B4736-3469-15B7-184F-87E4E71390FB}"/>
                  </a:ext>
                </a:extLst>
              </p:cNvPr>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p:spPr>
          </p:sp>
          <p:sp>
            <p:nvSpPr>
              <p:cNvPr id="29" name="Freeform 13">
                <a:extLst>
                  <a:ext uri="{FF2B5EF4-FFF2-40B4-BE49-F238E27FC236}">
                    <a16:creationId xmlns:a16="http://schemas.microsoft.com/office/drawing/2014/main" id="{C502FBB8-B580-C94F-678F-DA6E3F294AAF}"/>
                  </a:ext>
                </a:extLst>
              </p:cNvPr>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sp>
          <p:sp>
            <p:nvSpPr>
              <p:cNvPr id="30" name="Freeform 14">
                <a:extLst>
                  <a:ext uri="{FF2B5EF4-FFF2-40B4-BE49-F238E27FC236}">
                    <a16:creationId xmlns:a16="http://schemas.microsoft.com/office/drawing/2014/main" id="{8CEDD6BA-3321-5E2B-6A34-7B857CD0E906}"/>
                  </a:ext>
                </a:extLst>
              </p:cNvPr>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p:spPr>
          </p:sp>
          <p:sp>
            <p:nvSpPr>
              <p:cNvPr id="31" name="Freeform 15">
                <a:extLst>
                  <a:ext uri="{FF2B5EF4-FFF2-40B4-BE49-F238E27FC236}">
                    <a16:creationId xmlns:a16="http://schemas.microsoft.com/office/drawing/2014/main" id="{1A573A9A-72FB-1946-55C1-81B2133F4650}"/>
                  </a:ext>
                </a:extLst>
              </p:cNvPr>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p:spPr>
          </p:sp>
          <p:sp>
            <p:nvSpPr>
              <p:cNvPr id="32" name="Line 16">
                <a:extLst>
                  <a:ext uri="{FF2B5EF4-FFF2-40B4-BE49-F238E27FC236}">
                    <a16:creationId xmlns:a16="http://schemas.microsoft.com/office/drawing/2014/main" id="{A04348B7-A931-6850-1FB6-6F60E510BFC7}"/>
                  </a:ext>
                </a:extLst>
              </p:cNvPr>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a:extLst>
                  <a:ext uri="{FF2B5EF4-FFF2-40B4-BE49-F238E27FC236}">
                    <a16:creationId xmlns:a16="http://schemas.microsoft.com/office/drawing/2014/main" id="{30F8AD17-A518-9690-C1A3-8A1606566C33}"/>
                  </a:ext>
                </a:extLst>
              </p:cNvPr>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p:spPr>
          </p:sp>
          <p:sp>
            <p:nvSpPr>
              <p:cNvPr id="34" name="Freeform 18">
                <a:extLst>
                  <a:ext uri="{FF2B5EF4-FFF2-40B4-BE49-F238E27FC236}">
                    <a16:creationId xmlns:a16="http://schemas.microsoft.com/office/drawing/2014/main" id="{BDE577F3-8BEC-A98D-6051-04E95C08A3F5}"/>
                  </a:ext>
                </a:extLst>
              </p:cNvPr>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p:spPr>
          </p:sp>
          <p:sp>
            <p:nvSpPr>
              <p:cNvPr id="35" name="Freeform 19">
                <a:extLst>
                  <a:ext uri="{FF2B5EF4-FFF2-40B4-BE49-F238E27FC236}">
                    <a16:creationId xmlns:a16="http://schemas.microsoft.com/office/drawing/2014/main" id="{808CF04E-F516-0A33-AF0C-BE8066F6F51B}"/>
                  </a:ext>
                </a:extLst>
              </p:cNvPr>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p:spPr>
          </p:sp>
          <p:sp>
            <p:nvSpPr>
              <p:cNvPr id="36" name="Freeform 20">
                <a:extLst>
                  <a:ext uri="{FF2B5EF4-FFF2-40B4-BE49-F238E27FC236}">
                    <a16:creationId xmlns:a16="http://schemas.microsoft.com/office/drawing/2014/main" id="{5B1693D6-DFDC-0EF9-6A11-C54E5FAA1F87}"/>
                  </a:ext>
                </a:extLst>
              </p:cNvPr>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p:spPr>
          </p:sp>
          <p:sp>
            <p:nvSpPr>
              <p:cNvPr id="37" name="Rectangle 21">
                <a:extLst>
                  <a:ext uri="{FF2B5EF4-FFF2-40B4-BE49-F238E27FC236}">
                    <a16:creationId xmlns:a16="http://schemas.microsoft.com/office/drawing/2014/main" id="{3DBF22A7-8E1C-A309-22C7-D1A9A34512E0}"/>
                  </a:ext>
                </a:extLst>
              </p:cNvPr>
              <p:cNvSpPr>
                <a:spLocks noChangeArrowheads="1"/>
              </p:cNvSpPr>
              <p:nvPr/>
            </p:nvSpPr>
            <p:spPr bwMode="auto">
              <a:xfrm>
                <a:off x="133350" y="4662488"/>
                <a:ext cx="23813" cy="2181225"/>
              </a:xfrm>
              <a:prstGeom prst="rect">
                <a:avLst/>
              </a:prstGeom>
              <a:grpFill/>
              <a:ln>
                <a:noFill/>
              </a:ln>
            </p:spPr>
          </p:sp>
          <p:sp>
            <p:nvSpPr>
              <p:cNvPr id="38" name="Freeform 22">
                <a:extLst>
                  <a:ext uri="{FF2B5EF4-FFF2-40B4-BE49-F238E27FC236}">
                    <a16:creationId xmlns:a16="http://schemas.microsoft.com/office/drawing/2014/main" id="{4989AAE8-63C3-A4FA-BFE7-D684CB194935}"/>
                  </a:ext>
                </a:extLst>
              </p:cNvPr>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p:spPr>
          </p:sp>
          <p:sp>
            <p:nvSpPr>
              <p:cNvPr id="39" name="Freeform 23">
                <a:extLst>
                  <a:ext uri="{FF2B5EF4-FFF2-40B4-BE49-F238E27FC236}">
                    <a16:creationId xmlns:a16="http://schemas.microsoft.com/office/drawing/2014/main" id="{9FC1CAFA-D480-483D-6149-8E788673C0F1}"/>
                  </a:ext>
                </a:extLst>
              </p:cNvPr>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p:spPr>
          </p:sp>
          <p:sp>
            <p:nvSpPr>
              <p:cNvPr id="40" name="Freeform 24">
                <a:extLst>
                  <a:ext uri="{FF2B5EF4-FFF2-40B4-BE49-F238E27FC236}">
                    <a16:creationId xmlns:a16="http://schemas.microsoft.com/office/drawing/2014/main" id="{ED253E17-453A-4DBA-ED1B-299DFDA2360C}"/>
                  </a:ext>
                </a:extLst>
              </p:cNvPr>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p:spPr>
          </p:sp>
          <p:sp>
            <p:nvSpPr>
              <p:cNvPr id="41" name="Freeform 25">
                <a:extLst>
                  <a:ext uri="{FF2B5EF4-FFF2-40B4-BE49-F238E27FC236}">
                    <a16:creationId xmlns:a16="http://schemas.microsoft.com/office/drawing/2014/main" id="{8CFE9D7F-070C-60F1-424E-79162235CFBE}"/>
                  </a:ext>
                </a:extLst>
              </p:cNvPr>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sp>
          <p:sp>
            <p:nvSpPr>
              <p:cNvPr id="42" name="Freeform 26">
                <a:extLst>
                  <a:ext uri="{FF2B5EF4-FFF2-40B4-BE49-F238E27FC236}">
                    <a16:creationId xmlns:a16="http://schemas.microsoft.com/office/drawing/2014/main" id="{4730EF57-6523-EF93-6A8D-70969AC13EEC}"/>
                  </a:ext>
                </a:extLst>
              </p:cNvPr>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p:spPr>
          </p:sp>
          <p:sp>
            <p:nvSpPr>
              <p:cNvPr id="43" name="Freeform 27">
                <a:extLst>
                  <a:ext uri="{FF2B5EF4-FFF2-40B4-BE49-F238E27FC236}">
                    <a16:creationId xmlns:a16="http://schemas.microsoft.com/office/drawing/2014/main" id="{6B6C94D7-9BFC-0B1D-3AEA-C7A388E46045}"/>
                  </a:ext>
                </a:extLst>
              </p:cNvPr>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p:spPr>
          </p:sp>
          <p:sp>
            <p:nvSpPr>
              <p:cNvPr id="44" name="Freeform 28">
                <a:extLst>
                  <a:ext uri="{FF2B5EF4-FFF2-40B4-BE49-F238E27FC236}">
                    <a16:creationId xmlns:a16="http://schemas.microsoft.com/office/drawing/2014/main" id="{71015BB9-EAA3-AB1B-E531-4111CE985D10}"/>
                  </a:ext>
                </a:extLst>
              </p:cNvPr>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sp>
          <p:sp>
            <p:nvSpPr>
              <p:cNvPr id="45" name="Freeform 29">
                <a:extLst>
                  <a:ext uri="{FF2B5EF4-FFF2-40B4-BE49-F238E27FC236}">
                    <a16:creationId xmlns:a16="http://schemas.microsoft.com/office/drawing/2014/main" id="{867DDE27-DEF2-3C97-8E7D-8EAB04FE59E3}"/>
                  </a:ext>
                </a:extLst>
              </p:cNvPr>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sp>
          <p:sp>
            <p:nvSpPr>
              <p:cNvPr id="46" name="Freeform 30">
                <a:extLst>
                  <a:ext uri="{FF2B5EF4-FFF2-40B4-BE49-F238E27FC236}">
                    <a16:creationId xmlns:a16="http://schemas.microsoft.com/office/drawing/2014/main" id="{FFCEF288-711F-0DDC-8F97-D51C13BE0AF7}"/>
                  </a:ext>
                </a:extLst>
              </p:cNvPr>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p:spPr>
          </p:sp>
          <p:sp>
            <p:nvSpPr>
              <p:cNvPr id="47" name="Freeform 31">
                <a:extLst>
                  <a:ext uri="{FF2B5EF4-FFF2-40B4-BE49-F238E27FC236}">
                    <a16:creationId xmlns:a16="http://schemas.microsoft.com/office/drawing/2014/main" id="{8F48B689-5F13-9AEF-CAAB-6E029E47C4B5}"/>
                  </a:ext>
                </a:extLst>
              </p:cNvPr>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p:spPr>
          </p:sp>
        </p:grpSp>
        <p:grpSp>
          <p:nvGrpSpPr>
            <p:cNvPr id="10" name="Group 9">
              <a:extLst>
                <a:ext uri="{FF2B5EF4-FFF2-40B4-BE49-F238E27FC236}">
                  <a16:creationId xmlns:a16="http://schemas.microsoft.com/office/drawing/2014/main" id="{D3B0923A-3F15-3A26-4207-61C1D3BC5717}"/>
                </a:ext>
              </a:extLst>
            </p:cNvPr>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a:extLst>
                  <a:ext uri="{FF2B5EF4-FFF2-40B4-BE49-F238E27FC236}">
                    <a16:creationId xmlns:a16="http://schemas.microsoft.com/office/drawing/2014/main" id="{37CB03CE-DC10-1326-FF03-E4286F3F7FC9}"/>
                  </a:ext>
                </a:extLst>
              </p:cNvPr>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p:spPr>
          </p:sp>
          <p:sp>
            <p:nvSpPr>
              <p:cNvPr id="12" name="Freeform 33">
                <a:extLst>
                  <a:ext uri="{FF2B5EF4-FFF2-40B4-BE49-F238E27FC236}">
                    <a16:creationId xmlns:a16="http://schemas.microsoft.com/office/drawing/2014/main" id="{81A8C847-E86F-040B-E22B-64F62D7898ED}"/>
                  </a:ext>
                </a:extLst>
              </p:cNvPr>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p:spPr>
          </p:sp>
          <p:sp>
            <p:nvSpPr>
              <p:cNvPr id="13" name="Freeform 34">
                <a:extLst>
                  <a:ext uri="{FF2B5EF4-FFF2-40B4-BE49-F238E27FC236}">
                    <a16:creationId xmlns:a16="http://schemas.microsoft.com/office/drawing/2014/main" id="{D0567AC1-E901-41CE-6DB4-0F5F24179F10}"/>
                  </a:ext>
                </a:extLst>
              </p:cNvPr>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sp>
          <p:sp>
            <p:nvSpPr>
              <p:cNvPr id="14" name="Freeform 35">
                <a:extLst>
                  <a:ext uri="{FF2B5EF4-FFF2-40B4-BE49-F238E27FC236}">
                    <a16:creationId xmlns:a16="http://schemas.microsoft.com/office/drawing/2014/main" id="{F0A8C81D-7F81-1267-9E0F-22E39B99450C}"/>
                  </a:ext>
                </a:extLst>
              </p:cNvPr>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p:spPr>
          </p:sp>
          <p:sp>
            <p:nvSpPr>
              <p:cNvPr id="15" name="Freeform 36">
                <a:extLst>
                  <a:ext uri="{FF2B5EF4-FFF2-40B4-BE49-F238E27FC236}">
                    <a16:creationId xmlns:a16="http://schemas.microsoft.com/office/drawing/2014/main" id="{1D4107E1-DA61-8B95-60BB-BC40D823E244}"/>
                  </a:ext>
                </a:extLst>
              </p:cNvPr>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p:spPr>
          </p:sp>
          <p:sp>
            <p:nvSpPr>
              <p:cNvPr id="16" name="Freeform 37">
                <a:extLst>
                  <a:ext uri="{FF2B5EF4-FFF2-40B4-BE49-F238E27FC236}">
                    <a16:creationId xmlns:a16="http://schemas.microsoft.com/office/drawing/2014/main" id="{5B3E2D23-7414-B202-25AB-8B5CB94E1235}"/>
                  </a:ext>
                </a:extLst>
              </p:cNvPr>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p:spPr>
          </p:sp>
          <p:sp>
            <p:nvSpPr>
              <p:cNvPr id="17" name="Freeform 38">
                <a:extLst>
                  <a:ext uri="{FF2B5EF4-FFF2-40B4-BE49-F238E27FC236}">
                    <a16:creationId xmlns:a16="http://schemas.microsoft.com/office/drawing/2014/main" id="{AF9A5664-2E40-6BF3-4162-F564F4AFEFF4}"/>
                  </a:ext>
                </a:extLst>
              </p:cNvPr>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p:spPr>
          </p:sp>
          <p:sp>
            <p:nvSpPr>
              <p:cNvPr id="18" name="Freeform 39">
                <a:extLst>
                  <a:ext uri="{FF2B5EF4-FFF2-40B4-BE49-F238E27FC236}">
                    <a16:creationId xmlns:a16="http://schemas.microsoft.com/office/drawing/2014/main" id="{7FAF04B0-ED54-DECB-D6A4-59356805E0A5}"/>
                  </a:ext>
                </a:extLst>
              </p:cNvPr>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p:spPr>
          </p:sp>
          <p:sp>
            <p:nvSpPr>
              <p:cNvPr id="19" name="Freeform 40">
                <a:extLst>
                  <a:ext uri="{FF2B5EF4-FFF2-40B4-BE49-F238E27FC236}">
                    <a16:creationId xmlns:a16="http://schemas.microsoft.com/office/drawing/2014/main" id="{BADAA6A1-0332-4CC6-5283-1B1AAEEE1579}"/>
                  </a:ext>
                </a:extLst>
              </p:cNvPr>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p:spPr>
          </p:sp>
          <p:sp>
            <p:nvSpPr>
              <p:cNvPr id="20" name="Rectangle 41">
                <a:extLst>
                  <a:ext uri="{FF2B5EF4-FFF2-40B4-BE49-F238E27FC236}">
                    <a16:creationId xmlns:a16="http://schemas.microsoft.com/office/drawing/2014/main" id="{04959BB0-61FD-C3DA-7DBB-21779CC2E421}"/>
                  </a:ext>
                </a:extLst>
              </p:cNvPr>
              <p:cNvSpPr>
                <a:spLocks noChangeArrowheads="1"/>
              </p:cNvSpPr>
              <p:nvPr/>
            </p:nvSpPr>
            <p:spPr bwMode="auto">
              <a:xfrm>
                <a:off x="11939587" y="6596063"/>
                <a:ext cx="23813" cy="252413"/>
              </a:xfrm>
              <a:prstGeom prst="rect">
                <a:avLst/>
              </a:prstGeom>
              <a:grpFill/>
              <a:ln>
                <a:noFill/>
              </a:ln>
            </p:spPr>
          </p:sp>
        </p:grpSp>
      </p:grpSp>
      <p:sp>
        <p:nvSpPr>
          <p:cNvPr id="2" name="Title Placeholder 1">
            <a:extLst>
              <a:ext uri="{FF2B5EF4-FFF2-40B4-BE49-F238E27FC236}">
                <a16:creationId xmlns:a16="http://schemas.microsoft.com/office/drawing/2014/main" id="{0D43CE32-B5E4-C09E-F832-048C8D29478B}"/>
              </a:ext>
            </a:extLst>
          </p:cNvPr>
          <p:cNvSpPr>
            <a:spLocks noGrp="1"/>
          </p:cNvSpPr>
          <p:nvPr>
            <p:ph type="title"/>
          </p:nvPr>
        </p:nvSpPr>
        <p:spPr>
          <a:xfrm>
            <a:off x="855663" y="228600"/>
            <a:ext cx="7429500" cy="476250"/>
          </a:xfrm>
          <a:prstGeom prst="rect">
            <a:avLst/>
          </a:prstGeom>
        </p:spPr>
        <p:txBody>
          <a:bodyPr vert="horz" lIns="91440" tIns="45720" rIns="91440" bIns="45720" rtlCol="0" anchor="ctr">
            <a:normAutofit/>
          </a:bodyPr>
          <a:lstStyle/>
          <a:p>
            <a:endParaRPr lang="en-US" dirty="0"/>
          </a:p>
        </p:txBody>
      </p:sp>
      <p:sp>
        <p:nvSpPr>
          <p:cNvPr id="1029" name="Text Placeholder 2">
            <a:extLst>
              <a:ext uri="{FF2B5EF4-FFF2-40B4-BE49-F238E27FC236}">
                <a16:creationId xmlns:a16="http://schemas.microsoft.com/office/drawing/2014/main" id="{C1C5B093-8E02-B5C9-39B2-84644F8A89BA}"/>
              </a:ext>
            </a:extLst>
          </p:cNvPr>
          <p:cNvSpPr>
            <a:spLocks noGrp="1" noChangeArrowheads="1"/>
          </p:cNvSpPr>
          <p:nvPr>
            <p:ph type="body" idx="1"/>
          </p:nvPr>
        </p:nvSpPr>
        <p:spPr bwMode="auto">
          <a:xfrm>
            <a:off x="855663" y="2249488"/>
            <a:ext cx="7429500" cy="354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a:extLst>
              <a:ext uri="{FF2B5EF4-FFF2-40B4-BE49-F238E27FC236}">
                <a16:creationId xmlns:a16="http://schemas.microsoft.com/office/drawing/2014/main" id="{4847619F-28AB-23BA-9369-4EFAD0BB6012}"/>
              </a:ext>
            </a:extLst>
          </p:cNvPr>
          <p:cNvSpPr>
            <a:spLocks noGrp="1"/>
          </p:cNvSpPr>
          <p:nvPr>
            <p:ph type="dt" sz="half" idx="2"/>
          </p:nvPr>
        </p:nvSpPr>
        <p:spPr>
          <a:xfrm>
            <a:off x="5592763" y="6475413"/>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chemeClr val="tx1">
                    <a:tint val="75000"/>
                  </a:schemeClr>
                </a:solidFill>
                <a:latin typeface="+mn-lt"/>
              </a:defRPr>
            </a:lvl1pPr>
          </a:lstStyle>
          <a:p>
            <a:pPr>
              <a:defRPr/>
            </a:pPr>
            <a:fld id="{D06BD0C1-2AA0-4A9B-AFEE-006C1545ED34}" type="datetime1">
              <a:rPr lang="en-US"/>
              <a:pPr>
                <a:defRPr/>
              </a:pPr>
              <a:t>11/23/2025</a:t>
            </a:fld>
            <a:endParaRPr lang="en-US"/>
          </a:p>
        </p:txBody>
      </p:sp>
      <p:sp>
        <p:nvSpPr>
          <p:cNvPr id="5" name="Footer Placeholder 4">
            <a:extLst>
              <a:ext uri="{FF2B5EF4-FFF2-40B4-BE49-F238E27FC236}">
                <a16:creationId xmlns:a16="http://schemas.microsoft.com/office/drawing/2014/main" id="{095DB116-69E8-59F7-2C62-5B9F3B19CC68}"/>
              </a:ext>
            </a:extLst>
          </p:cNvPr>
          <p:cNvSpPr>
            <a:spLocks noGrp="1"/>
          </p:cNvSpPr>
          <p:nvPr>
            <p:ph type="ftr" sz="quarter" idx="3"/>
          </p:nvPr>
        </p:nvSpPr>
        <p:spPr>
          <a:xfrm>
            <a:off x="855663" y="6475413"/>
            <a:ext cx="4679950" cy="365125"/>
          </a:xfrm>
          <a:prstGeom prst="rect">
            <a:avLst/>
          </a:prstGeom>
        </p:spPr>
        <p:txBody>
          <a:bodyPr vert="horz" lIns="91440" tIns="45720" rIns="91440" bIns="45720" rtlCol="0" anchor="ctr"/>
          <a:lstStyle>
            <a:lvl1pPr algn="l" eaLnBrk="1" fontAlgn="auto" hangingPunct="1">
              <a:spcBef>
                <a:spcPts val="0"/>
              </a:spcBef>
              <a:spcAft>
                <a:spcPts val="0"/>
              </a:spcAft>
              <a:defRPr sz="1050">
                <a:solidFill>
                  <a:schemeClr val="tx1">
                    <a:tint val="75000"/>
                  </a:schemeClr>
                </a:solidFill>
                <a:latin typeface="+mn-lt"/>
              </a:defRPr>
            </a:lvl1p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7E424B46-6DB1-6A0D-B3A0-C2A1B5AF9A94}"/>
              </a:ext>
            </a:extLst>
          </p:cNvPr>
          <p:cNvSpPr>
            <a:spLocks noGrp="1"/>
          </p:cNvSpPr>
          <p:nvPr>
            <p:ph type="sldNum" sz="quarter" idx="4"/>
          </p:nvPr>
        </p:nvSpPr>
        <p:spPr>
          <a:xfrm>
            <a:off x="7707313" y="6475413"/>
            <a:ext cx="577850" cy="365125"/>
          </a:xfrm>
          <a:prstGeom prst="rect">
            <a:avLst/>
          </a:prstGeom>
        </p:spPr>
        <p:txBody>
          <a:bodyPr vert="horz" lIns="91440" tIns="45720" rIns="91440" bIns="45720" rtlCol="0" anchor="ctr"/>
          <a:lstStyle>
            <a:lvl1pPr algn="r" eaLnBrk="1" fontAlgn="auto" hangingPunct="1">
              <a:spcBef>
                <a:spcPts val="0"/>
              </a:spcBef>
              <a:spcAft>
                <a:spcPts val="0"/>
              </a:spcAft>
              <a:defRPr sz="1050">
                <a:solidFill>
                  <a:schemeClr val="tx1">
                    <a:tint val="75000"/>
                  </a:schemeClr>
                </a:solidFill>
                <a:latin typeface="+mn-lt"/>
              </a:defRPr>
            </a:lvl1pPr>
          </a:lstStyle>
          <a:p>
            <a:pPr>
              <a:defRPr/>
            </a:pPr>
            <a:fld id="{D6F5623C-DBBD-4BB2-B086-BE731477B4C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99" r:id="rId1"/>
    <p:sldLayoutId id="2147483798" r:id="rId2"/>
    <p:sldLayoutId id="2147483801" r:id="rId3"/>
  </p:sldLayoutIdLst>
  <p:hf hdr="0" dt="0"/>
  <p:txStyles>
    <p:titleStyle>
      <a:lvl1pPr algn="l" rtl="0" eaLnBrk="0" fontAlgn="base" hangingPunct="0">
        <a:lnSpc>
          <a:spcPct val="90000"/>
        </a:lnSpc>
        <a:spcBef>
          <a:spcPct val="0"/>
        </a:spcBef>
        <a:spcAft>
          <a:spcPct val="0"/>
        </a:spcAft>
        <a:defRPr sz="3600" kern="1200" cap="all">
          <a:solidFill>
            <a:schemeClr val="tx1"/>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3600">
          <a:solidFill>
            <a:schemeClr val="tx1"/>
          </a:solidFill>
          <a:latin typeface="Tw Cen MT" panose="020B0602020104020603" pitchFamily="34" charset="0"/>
        </a:defRPr>
      </a:lvl2pPr>
      <a:lvl3pPr algn="l" rtl="0" eaLnBrk="0" fontAlgn="base" hangingPunct="0">
        <a:lnSpc>
          <a:spcPct val="90000"/>
        </a:lnSpc>
        <a:spcBef>
          <a:spcPct val="0"/>
        </a:spcBef>
        <a:spcAft>
          <a:spcPct val="0"/>
        </a:spcAft>
        <a:defRPr sz="3600">
          <a:solidFill>
            <a:schemeClr val="tx1"/>
          </a:solidFill>
          <a:latin typeface="Tw Cen MT" panose="020B0602020104020603" pitchFamily="34" charset="0"/>
        </a:defRPr>
      </a:lvl3pPr>
      <a:lvl4pPr algn="l" rtl="0" eaLnBrk="0" fontAlgn="base" hangingPunct="0">
        <a:lnSpc>
          <a:spcPct val="90000"/>
        </a:lnSpc>
        <a:spcBef>
          <a:spcPct val="0"/>
        </a:spcBef>
        <a:spcAft>
          <a:spcPct val="0"/>
        </a:spcAft>
        <a:defRPr sz="3600">
          <a:solidFill>
            <a:schemeClr val="tx1"/>
          </a:solidFill>
          <a:latin typeface="Tw Cen MT" panose="020B0602020104020603" pitchFamily="34" charset="0"/>
        </a:defRPr>
      </a:lvl4pPr>
      <a:lvl5pPr algn="l" rtl="0" eaLnBrk="0" fontAlgn="base" hangingPunct="0">
        <a:lnSpc>
          <a:spcPct val="90000"/>
        </a:lnSpc>
        <a:spcBef>
          <a:spcPct val="0"/>
        </a:spcBef>
        <a:spcAft>
          <a:spcPct val="0"/>
        </a:spcAft>
        <a:defRPr sz="3600">
          <a:solidFill>
            <a:schemeClr val="tx1"/>
          </a:solidFill>
          <a:latin typeface="Tw Cen MT" panose="020B0602020104020603" pitchFamily="34" charset="0"/>
        </a:defRPr>
      </a:lvl5pPr>
      <a:lvl6pPr marL="457200" algn="l" rtl="0" fontAlgn="base">
        <a:lnSpc>
          <a:spcPct val="90000"/>
        </a:lnSpc>
        <a:spcBef>
          <a:spcPct val="0"/>
        </a:spcBef>
        <a:spcAft>
          <a:spcPct val="0"/>
        </a:spcAft>
        <a:defRPr sz="3600">
          <a:solidFill>
            <a:schemeClr val="tx1"/>
          </a:solidFill>
          <a:latin typeface="Tw Cen MT" panose="020B0602020104020603" pitchFamily="34" charset="0"/>
        </a:defRPr>
      </a:lvl6pPr>
      <a:lvl7pPr marL="914400" algn="l" rtl="0" fontAlgn="base">
        <a:lnSpc>
          <a:spcPct val="90000"/>
        </a:lnSpc>
        <a:spcBef>
          <a:spcPct val="0"/>
        </a:spcBef>
        <a:spcAft>
          <a:spcPct val="0"/>
        </a:spcAft>
        <a:defRPr sz="3600">
          <a:solidFill>
            <a:schemeClr val="tx1"/>
          </a:solidFill>
          <a:latin typeface="Tw Cen MT" panose="020B0602020104020603" pitchFamily="34" charset="0"/>
        </a:defRPr>
      </a:lvl7pPr>
      <a:lvl8pPr marL="1371600" algn="l" rtl="0" fontAlgn="base">
        <a:lnSpc>
          <a:spcPct val="90000"/>
        </a:lnSpc>
        <a:spcBef>
          <a:spcPct val="0"/>
        </a:spcBef>
        <a:spcAft>
          <a:spcPct val="0"/>
        </a:spcAft>
        <a:defRPr sz="3600">
          <a:solidFill>
            <a:schemeClr val="tx1"/>
          </a:solidFill>
          <a:latin typeface="Tw Cen MT" panose="020B0602020104020603" pitchFamily="34" charset="0"/>
        </a:defRPr>
      </a:lvl8pPr>
      <a:lvl9pPr marL="1828800" algn="l" rtl="0" fontAlgn="base">
        <a:lnSpc>
          <a:spcPct val="90000"/>
        </a:lnSpc>
        <a:spcBef>
          <a:spcPct val="0"/>
        </a:spcBef>
        <a:spcAft>
          <a:spcPct val="0"/>
        </a:spcAft>
        <a:defRPr sz="3600">
          <a:solidFill>
            <a:schemeClr val="tx1"/>
          </a:solidFill>
          <a:latin typeface="Tw Cen MT" panose="020B0602020104020603" pitchFamily="34" charset="0"/>
        </a:defRPr>
      </a:lvl9pPr>
    </p:titleStyle>
    <p:bodyStyle>
      <a:lvl1pPr marL="228600" indent="-228600" algn="l" rtl="0" eaLnBrk="0" fontAlgn="base" hangingPunct="0">
        <a:lnSpc>
          <a:spcPct val="120000"/>
        </a:lnSpc>
        <a:spcBef>
          <a:spcPts val="1000"/>
        </a:spcBef>
        <a:spcAft>
          <a:spcPct val="0"/>
        </a:spcAft>
        <a:buSzPct val="12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120000"/>
        </a:lnSpc>
        <a:spcBef>
          <a:spcPts val="500"/>
        </a:spcBef>
        <a:spcAft>
          <a:spcPct val="0"/>
        </a:spcAft>
        <a:buSzPct val="125000"/>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120000"/>
        </a:lnSpc>
        <a:spcBef>
          <a:spcPts val="500"/>
        </a:spcBef>
        <a:spcAft>
          <a:spcPct val="0"/>
        </a:spcAft>
        <a:buSzPct val="125000"/>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120000"/>
        </a:lnSpc>
        <a:spcBef>
          <a:spcPts val="500"/>
        </a:spcBef>
        <a:spcAft>
          <a:spcPct val="0"/>
        </a:spcAft>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120000"/>
        </a:lnSpc>
        <a:spcBef>
          <a:spcPts val="500"/>
        </a:spcBef>
        <a:spcAft>
          <a:spcPct val="0"/>
        </a:spcAft>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hyperlink" Target="mailto:PatFlemingHTC@Gmail.com" TargetMode="Externa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72635-FED3-5092-F759-0461B58E4202}"/>
              </a:ext>
            </a:extLst>
          </p:cNvPr>
          <p:cNvSpPr>
            <a:spLocks noGrp="1"/>
          </p:cNvSpPr>
          <p:nvPr>
            <p:ph type="title"/>
          </p:nvPr>
        </p:nvSpPr>
        <p:spPr>
          <a:xfrm>
            <a:off x="1982391" y="990600"/>
            <a:ext cx="5572125" cy="820341"/>
          </a:xfrm>
        </p:spPr>
        <p:txBody>
          <a:bodyPr>
            <a:normAutofit fontScale="90000"/>
          </a:bodyPr>
          <a:lstStyle/>
          <a:p>
            <a:pPr algn="ctr" fontAlgn="auto">
              <a:spcAft>
                <a:spcPts val="0"/>
              </a:spcAft>
              <a:defRPr/>
            </a:pPr>
            <a:r>
              <a:rPr lang="en-US" dirty="0"/>
              <a:t>BOD CARD</a:t>
            </a:r>
            <a:br>
              <a:rPr lang="en-US" dirty="0"/>
            </a:br>
            <a:r>
              <a:rPr lang="en-US" dirty="0"/>
              <a:t>AN INSIDE LOOK</a:t>
            </a:r>
            <a:endParaRPr dirty="0"/>
          </a:p>
        </p:txBody>
      </p:sp>
      <p:sp>
        <p:nvSpPr>
          <p:cNvPr id="4099" name="Content Placeholder 2">
            <a:extLst>
              <a:ext uri="{FF2B5EF4-FFF2-40B4-BE49-F238E27FC236}">
                <a16:creationId xmlns:a16="http://schemas.microsoft.com/office/drawing/2014/main" id="{C9256EBF-A5AD-CF64-0C48-35C214F41272}"/>
              </a:ext>
            </a:extLst>
          </p:cNvPr>
          <p:cNvSpPr>
            <a:spLocks noGrp="1" noChangeArrowheads="1"/>
          </p:cNvSpPr>
          <p:nvPr>
            <p:ph idx="1"/>
          </p:nvPr>
        </p:nvSpPr>
        <p:spPr>
          <a:xfrm>
            <a:off x="1358503" y="2544366"/>
            <a:ext cx="6196013" cy="2656284"/>
          </a:xfrm>
        </p:spPr>
        <p:txBody>
          <a:bodyPr/>
          <a:lstStyle/>
          <a:p>
            <a:pPr marL="0" indent="0" algn="ctr">
              <a:buNone/>
            </a:pPr>
            <a:r>
              <a:rPr lang="en-US" altLang="en-US" b="1" dirty="0"/>
              <a:t>LCC Fusion Project</a:t>
            </a:r>
            <a:br>
              <a:rPr lang="en-US" altLang="en-US" dirty="0"/>
            </a:br>
            <a:r>
              <a:rPr lang="en-US" altLang="en-US" dirty="0"/>
              <a:t>Understanding the Hardware </a:t>
            </a:r>
          </a:p>
          <a:p>
            <a:pPr marL="0" indent="0" algn="ctr">
              <a:buNone/>
            </a:pPr>
            <a:r>
              <a:rPr lang="en-US" altLang="en-US" dirty="0"/>
              <a:t>Behind Block Detection</a:t>
            </a:r>
          </a:p>
        </p:txBody>
      </p:sp>
      <p:sp>
        <p:nvSpPr>
          <p:cNvPr id="8" name="Footer Placeholder 7">
            <a:extLst>
              <a:ext uri="{FF2B5EF4-FFF2-40B4-BE49-F238E27FC236}">
                <a16:creationId xmlns:a16="http://schemas.microsoft.com/office/drawing/2014/main" id="{89B37808-6C26-332E-D1DD-EF280F7E7784}"/>
              </a:ext>
            </a:extLst>
          </p:cNvPr>
          <p:cNvSpPr>
            <a:spLocks noGrp="1"/>
          </p:cNvSpPr>
          <p:nvPr>
            <p:ph type="ftr" sz="quarter" idx="11"/>
          </p:nvPr>
        </p:nvSpPr>
        <p:spPr/>
        <p:txBody>
          <a:bodyPr/>
          <a:lstStyle/>
          <a:p>
            <a:pPr>
              <a:defRPr/>
            </a:pPr>
            <a:r>
              <a:rPr lang="en-US"/>
              <a:t>LCC Fusion Project - © 2025 Pat Fleming</a:t>
            </a:r>
          </a:p>
        </p:txBody>
      </p:sp>
      <p:sp>
        <p:nvSpPr>
          <p:cNvPr id="9" name="Slide Number Placeholder 8">
            <a:extLst>
              <a:ext uri="{FF2B5EF4-FFF2-40B4-BE49-F238E27FC236}">
                <a16:creationId xmlns:a16="http://schemas.microsoft.com/office/drawing/2014/main" id="{DA882997-148A-1E33-28EB-0B15A95C196A}"/>
              </a:ext>
            </a:extLst>
          </p:cNvPr>
          <p:cNvSpPr>
            <a:spLocks noGrp="1"/>
          </p:cNvSpPr>
          <p:nvPr>
            <p:ph type="sldNum" sz="quarter" idx="12"/>
          </p:nvPr>
        </p:nvSpPr>
        <p:spPr/>
        <p:txBody>
          <a:bodyPr/>
          <a:lstStyle/>
          <a:p>
            <a:pPr>
              <a:defRPr/>
            </a:pPr>
            <a:fld id="{EFCE742A-722D-44F3-9C77-DA3A4EC7DF30}" type="slidenum">
              <a:rPr lang="en-US"/>
              <a:pPr>
                <a:defRPr/>
              </a:pPr>
              <a:t>1</a:t>
            </a:fld>
            <a:endParaRPr lang="en-US"/>
          </a:p>
        </p:txBody>
      </p:sp>
      <p:pic>
        <p:nvPicPr>
          <p:cNvPr id="4102" name="Graphic 3">
            <a:extLst>
              <a:ext uri="{FF2B5EF4-FFF2-40B4-BE49-F238E27FC236}">
                <a16:creationId xmlns:a16="http://schemas.microsoft.com/office/drawing/2014/main" id="{BB88246A-DF58-C319-7D96-9ED3C8F8E6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6975" y="5094685"/>
            <a:ext cx="703660" cy="702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Graphic 4">
            <a:extLst>
              <a:ext uri="{FF2B5EF4-FFF2-40B4-BE49-F238E27FC236}">
                <a16:creationId xmlns:a16="http://schemas.microsoft.com/office/drawing/2014/main" id="{DC438DD4-5AAB-9051-087A-E8529BCDD3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2079" y="5094685"/>
            <a:ext cx="683419" cy="683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4" name="TextBox 6">
            <a:extLst>
              <a:ext uri="{FF2B5EF4-FFF2-40B4-BE49-F238E27FC236}">
                <a16:creationId xmlns:a16="http://schemas.microsoft.com/office/drawing/2014/main" id="{1F2D1585-AEB0-CE84-5FBA-C32B77B5F597}"/>
              </a:ext>
            </a:extLst>
          </p:cNvPr>
          <p:cNvSpPr txBox="1">
            <a:spLocks noChangeArrowheads="1"/>
          </p:cNvSpPr>
          <p:nvPr/>
        </p:nvSpPr>
        <p:spPr bwMode="auto">
          <a:xfrm>
            <a:off x="1784748" y="4393406"/>
            <a:ext cx="3434953" cy="484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SzPct val="125000"/>
              <a:buFont typeface="Arial" panose="020B0604020202020204" pitchFamily="34" charset="0"/>
              <a:buChar char="•"/>
              <a:defRPr sz="2400">
                <a:solidFill>
                  <a:schemeClr val="tx1"/>
                </a:solidFill>
                <a:latin typeface="Tw Cen MT" panose="020B0602020104020603" pitchFamily="34" charset="0"/>
              </a:defRPr>
            </a:lvl1pPr>
            <a:lvl2pPr marL="742950" indent="-285750">
              <a:lnSpc>
                <a:spcPct val="120000"/>
              </a:lnSpc>
              <a:spcBef>
                <a:spcPts val="500"/>
              </a:spcBef>
              <a:buSzPct val="125000"/>
              <a:buFont typeface="Arial" panose="020B0604020202020204" pitchFamily="34" charset="0"/>
              <a:buChar char="•"/>
              <a:defRPr sz="2000">
                <a:solidFill>
                  <a:schemeClr val="tx1"/>
                </a:solidFill>
                <a:latin typeface="Tw Cen MT" panose="020B0602020104020603" pitchFamily="34" charset="0"/>
              </a:defRPr>
            </a:lvl2pPr>
            <a:lvl3pPr marL="1143000" indent="-228600">
              <a:lnSpc>
                <a:spcPct val="120000"/>
              </a:lnSpc>
              <a:spcBef>
                <a:spcPts val="500"/>
              </a:spcBef>
              <a:buSzPct val="125000"/>
              <a:buFont typeface="Arial" panose="020B0604020202020204" pitchFamily="34" charset="0"/>
              <a:buChar char="•"/>
              <a:defRPr>
                <a:solidFill>
                  <a:schemeClr val="tx1"/>
                </a:solidFill>
                <a:latin typeface="Tw Cen MT" panose="020B0602020104020603" pitchFamily="34" charset="0"/>
              </a:defRPr>
            </a:lvl3pPr>
            <a:lvl4pPr marL="1600200" indent="-228600">
              <a:lnSpc>
                <a:spcPct val="120000"/>
              </a:lnSpc>
              <a:spcBef>
                <a:spcPts val="500"/>
              </a:spcBef>
              <a:buSzPct val="125000"/>
              <a:buFont typeface="Arial" panose="020B0604020202020204" pitchFamily="34" charset="0"/>
              <a:buChar char="•"/>
              <a:defRPr sz="1600">
                <a:solidFill>
                  <a:schemeClr val="tx1"/>
                </a:solidFill>
                <a:latin typeface="Tw Cen MT" panose="020B0602020104020603" pitchFamily="34" charset="0"/>
              </a:defRPr>
            </a:lvl4pPr>
            <a:lvl5pPr marL="2057400" indent="-228600">
              <a:lnSpc>
                <a:spcPct val="120000"/>
              </a:lnSpc>
              <a:spcBef>
                <a:spcPts val="500"/>
              </a:spcBef>
              <a:buSzPct val="125000"/>
              <a:buFont typeface="Arial" panose="020B0604020202020204" pitchFamily="34" charset="0"/>
              <a:buChar char="•"/>
              <a:defRPr sz="1600">
                <a:solidFill>
                  <a:schemeClr val="tx1"/>
                </a:solidFill>
                <a:latin typeface="Tw Cen MT" panose="020B0602020104020603" pitchFamily="34" charset="0"/>
              </a:defRPr>
            </a:lvl5pPr>
            <a:lvl6pPr marL="2514600" indent="-228600" defTabSz="457200" fontAlgn="base">
              <a:lnSpc>
                <a:spcPct val="120000"/>
              </a:lnSpc>
              <a:spcBef>
                <a:spcPts val="500"/>
              </a:spcBef>
              <a:spcAft>
                <a:spcPct val="0"/>
              </a:spcAft>
              <a:buSzPct val="125000"/>
              <a:buFont typeface="Arial" panose="020B0604020202020204" pitchFamily="34" charset="0"/>
              <a:buChar char="•"/>
              <a:defRPr sz="1600">
                <a:solidFill>
                  <a:schemeClr val="tx1"/>
                </a:solidFill>
                <a:latin typeface="Tw Cen MT" panose="020B0602020104020603" pitchFamily="34" charset="0"/>
              </a:defRPr>
            </a:lvl6pPr>
            <a:lvl7pPr marL="2971800" indent="-228600" defTabSz="457200" fontAlgn="base">
              <a:lnSpc>
                <a:spcPct val="120000"/>
              </a:lnSpc>
              <a:spcBef>
                <a:spcPts val="500"/>
              </a:spcBef>
              <a:spcAft>
                <a:spcPct val="0"/>
              </a:spcAft>
              <a:buSzPct val="125000"/>
              <a:buFont typeface="Arial" panose="020B0604020202020204" pitchFamily="34" charset="0"/>
              <a:buChar char="•"/>
              <a:defRPr sz="1600">
                <a:solidFill>
                  <a:schemeClr val="tx1"/>
                </a:solidFill>
                <a:latin typeface="Tw Cen MT" panose="020B0602020104020603" pitchFamily="34" charset="0"/>
              </a:defRPr>
            </a:lvl7pPr>
            <a:lvl8pPr marL="3429000" indent="-228600" defTabSz="457200" fontAlgn="base">
              <a:lnSpc>
                <a:spcPct val="120000"/>
              </a:lnSpc>
              <a:spcBef>
                <a:spcPts val="500"/>
              </a:spcBef>
              <a:spcAft>
                <a:spcPct val="0"/>
              </a:spcAft>
              <a:buSzPct val="125000"/>
              <a:buFont typeface="Arial" panose="020B0604020202020204" pitchFamily="34" charset="0"/>
              <a:buChar char="•"/>
              <a:defRPr sz="1600">
                <a:solidFill>
                  <a:schemeClr val="tx1"/>
                </a:solidFill>
                <a:latin typeface="Tw Cen MT" panose="020B0602020104020603" pitchFamily="34" charset="0"/>
              </a:defRPr>
            </a:lvl8pPr>
            <a:lvl9pPr marL="3886200" indent="-228600" defTabSz="457200" fontAlgn="base">
              <a:lnSpc>
                <a:spcPct val="120000"/>
              </a:lnSpc>
              <a:spcBef>
                <a:spcPts val="500"/>
              </a:spcBef>
              <a:spcAft>
                <a:spcPct val="0"/>
              </a:spcAft>
              <a:buSzPct val="125000"/>
              <a:buFont typeface="Arial" panose="020B0604020202020204" pitchFamily="34" charset="0"/>
              <a:buChar char="•"/>
              <a:defRPr sz="1600">
                <a:solidFill>
                  <a:schemeClr val="tx1"/>
                </a:solidFill>
                <a:latin typeface="Tw Cen MT" panose="020B0602020104020603" pitchFamily="34" charset="0"/>
              </a:defRPr>
            </a:lvl9pPr>
          </a:lstStyle>
          <a:p>
            <a:pPr eaLnBrk="1" hangingPunct="1">
              <a:lnSpc>
                <a:spcPct val="100000"/>
              </a:lnSpc>
              <a:spcBef>
                <a:spcPct val="0"/>
              </a:spcBef>
              <a:buSzTx/>
              <a:buFontTx/>
              <a:buNone/>
            </a:pPr>
            <a:r>
              <a:rPr lang="en-US" altLang="en-US" sz="1350"/>
              <a:t>Pat Fleming</a:t>
            </a:r>
            <a:endParaRPr lang="en-US" altLang="en-US" sz="1050"/>
          </a:p>
          <a:p>
            <a:pPr eaLnBrk="1" hangingPunct="1">
              <a:lnSpc>
                <a:spcPct val="100000"/>
              </a:lnSpc>
              <a:spcBef>
                <a:spcPct val="0"/>
              </a:spcBef>
              <a:buSzTx/>
              <a:buFontTx/>
              <a:buNone/>
            </a:pPr>
            <a:r>
              <a:rPr lang="en-US" altLang="en-US" sz="1200">
                <a:hlinkClick r:id="rId5"/>
              </a:rPr>
              <a:t>Email: PatFlemingHTC@Gmail.com</a:t>
            </a:r>
            <a:endParaRPr lang="en-US" altLang="en-US" sz="1200"/>
          </a:p>
        </p:txBody>
      </p:sp>
      <p:pic>
        <p:nvPicPr>
          <p:cNvPr id="4105" name="Picture 11">
            <a:extLst>
              <a:ext uri="{FF2B5EF4-FFF2-40B4-BE49-F238E27FC236}">
                <a16:creationId xmlns:a16="http://schemas.microsoft.com/office/drawing/2014/main" id="{CC8D8772-8BBF-2F13-DB76-4171A1E8C1A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43675" y="2277666"/>
            <a:ext cx="1340644" cy="2234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A56E6-E1CA-6378-5F74-70824A1040D7}"/>
              </a:ext>
            </a:extLst>
          </p:cNvPr>
          <p:cNvSpPr>
            <a:spLocks noGrp="1"/>
          </p:cNvSpPr>
          <p:nvPr>
            <p:ph type="title"/>
          </p:nvPr>
        </p:nvSpPr>
        <p:spPr>
          <a:xfrm>
            <a:off x="1231490" y="154859"/>
            <a:ext cx="6990735" cy="1410814"/>
          </a:xfrm>
        </p:spPr>
        <p:txBody>
          <a:bodyPr>
            <a:normAutofit/>
          </a:bodyPr>
          <a:lstStyle/>
          <a:p>
            <a:pPr algn="ctr" fontAlgn="auto">
              <a:spcAft>
                <a:spcPts val="0"/>
              </a:spcAft>
              <a:defRPr/>
            </a:pPr>
            <a:r>
              <a:rPr lang="en-US" dirty="0"/>
              <a:t>How Block Detection </a:t>
            </a:r>
            <a:br>
              <a:rPr lang="en-US" dirty="0"/>
            </a:br>
            <a:r>
              <a:rPr lang="en-US" dirty="0"/>
              <a:t>Works (Signal Flow)</a:t>
            </a:r>
            <a:endParaRPr dirty="0"/>
          </a:p>
        </p:txBody>
      </p:sp>
      <p:sp>
        <p:nvSpPr>
          <p:cNvPr id="8195" name="Content Placeholder 2">
            <a:extLst>
              <a:ext uri="{FF2B5EF4-FFF2-40B4-BE49-F238E27FC236}">
                <a16:creationId xmlns:a16="http://schemas.microsoft.com/office/drawing/2014/main" id="{DD0AA742-04B9-3F87-EFBD-C391D614A97B}"/>
              </a:ext>
            </a:extLst>
          </p:cNvPr>
          <p:cNvSpPr>
            <a:spLocks noGrp="1" noChangeArrowheads="1"/>
          </p:cNvSpPr>
          <p:nvPr>
            <p:ph idx="1"/>
          </p:nvPr>
        </p:nvSpPr>
        <p:spPr>
          <a:xfrm>
            <a:off x="921776" y="1565671"/>
            <a:ext cx="6231192" cy="4643399"/>
          </a:xfrm>
        </p:spPr>
        <p:txBody>
          <a:bodyPr rtlCol="0">
            <a:normAutofit fontScale="85000" lnSpcReduction="10000"/>
          </a:bodyPr>
          <a:lstStyle/>
          <a:p>
            <a:pPr marL="0" indent="0" fontAlgn="auto">
              <a:spcAft>
                <a:spcPts val="0"/>
              </a:spcAft>
              <a:buNone/>
              <a:defRPr/>
            </a:pPr>
            <a:r>
              <a:rPr lang="en-US" b="1" dirty="0"/>
              <a:t>Electrical Path Through the BOD Card</a:t>
            </a:r>
            <a:endParaRPr lang="en-US" dirty="0"/>
          </a:p>
          <a:p>
            <a:pPr marL="342900" indent="-342900" fontAlgn="auto">
              <a:spcAft>
                <a:spcPts val="0"/>
              </a:spcAft>
              <a:buFont typeface="+mj-lt"/>
              <a:buAutoNum type="arabicPeriod"/>
              <a:defRPr/>
            </a:pPr>
            <a:r>
              <a:rPr lang="en-US" b="1" dirty="0"/>
              <a:t>Block DCC signal</a:t>
            </a:r>
            <a:r>
              <a:rPr lang="en-US" dirty="0"/>
              <a:t> arrives from the Breakout Board</a:t>
            </a:r>
          </a:p>
          <a:p>
            <a:pPr marL="342900" indent="-342900" fontAlgn="auto">
              <a:spcAft>
                <a:spcPts val="0"/>
              </a:spcAft>
              <a:buFont typeface="+mj-lt"/>
              <a:buAutoNum type="arabicPeriod"/>
              <a:defRPr/>
            </a:pPr>
            <a:r>
              <a:rPr lang="en-US" dirty="0"/>
              <a:t>Passes through:</a:t>
            </a:r>
          </a:p>
          <a:p>
            <a:pPr lvl="1" fontAlgn="auto">
              <a:spcAft>
                <a:spcPts val="0"/>
              </a:spcAft>
              <a:defRPr/>
            </a:pPr>
            <a:r>
              <a:rPr lang="en-US" dirty="0"/>
              <a:t>Resettable fuse, Bridge rectifier</a:t>
            </a:r>
          </a:p>
          <a:p>
            <a:pPr lvl="1" fontAlgn="auto">
              <a:spcAft>
                <a:spcPts val="0"/>
              </a:spcAft>
              <a:defRPr/>
            </a:pPr>
            <a:r>
              <a:rPr lang="en-US" dirty="0"/>
              <a:t>Protection diode, Sense resistor</a:t>
            </a:r>
          </a:p>
          <a:p>
            <a:pPr marL="342900" indent="-342900" fontAlgn="auto">
              <a:spcAft>
                <a:spcPts val="0"/>
              </a:spcAft>
              <a:buFont typeface="+mj-lt"/>
              <a:buAutoNum type="arabicPeriod"/>
              <a:defRPr/>
            </a:pPr>
            <a:r>
              <a:rPr lang="en-US" b="1" dirty="0"/>
              <a:t>MCT6H optocoupler</a:t>
            </a:r>
            <a:r>
              <a:rPr lang="en-US" dirty="0"/>
              <a:t> detects the voltage drop</a:t>
            </a:r>
          </a:p>
          <a:p>
            <a:pPr marL="342900" indent="-342900" fontAlgn="auto">
              <a:spcAft>
                <a:spcPts val="0"/>
              </a:spcAft>
              <a:buFont typeface="+mj-lt"/>
              <a:buAutoNum type="arabicPeriod"/>
              <a:defRPr/>
            </a:pPr>
            <a:r>
              <a:rPr lang="en-US" dirty="0"/>
              <a:t>MCP23017 collects 8 digital results</a:t>
            </a:r>
          </a:p>
          <a:p>
            <a:pPr marL="342900" indent="-342900" fontAlgn="auto">
              <a:spcAft>
                <a:spcPts val="0"/>
              </a:spcAft>
              <a:buFont typeface="+mj-lt"/>
              <a:buAutoNum type="arabicPeriod"/>
              <a:defRPr/>
            </a:pPr>
            <a:r>
              <a:rPr lang="en-US" dirty="0"/>
              <a:t>Node Card reads them over I2C</a:t>
            </a:r>
          </a:p>
          <a:p>
            <a:pPr marL="342900" indent="-342900" fontAlgn="auto">
              <a:spcAft>
                <a:spcPts val="0"/>
              </a:spcAft>
              <a:buFont typeface="+mj-lt"/>
              <a:buAutoNum type="arabicPeriod"/>
              <a:defRPr/>
            </a:pPr>
            <a:r>
              <a:rPr lang="en-US" dirty="0"/>
              <a:t>Node Card publishes occupancy events onto the CAN bus</a:t>
            </a:r>
          </a:p>
        </p:txBody>
      </p:sp>
      <p:sp>
        <p:nvSpPr>
          <p:cNvPr id="4" name="Footer Placeholder 3">
            <a:extLst>
              <a:ext uri="{FF2B5EF4-FFF2-40B4-BE49-F238E27FC236}">
                <a16:creationId xmlns:a16="http://schemas.microsoft.com/office/drawing/2014/main" id="{042B850B-5E71-042C-45CB-9915BDC84B97}"/>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3F8842C1-4888-19A2-8A45-42FA46F26F81}"/>
              </a:ext>
            </a:extLst>
          </p:cNvPr>
          <p:cNvSpPr>
            <a:spLocks noGrp="1"/>
          </p:cNvSpPr>
          <p:nvPr>
            <p:ph type="sldNum" sz="quarter" idx="12"/>
          </p:nvPr>
        </p:nvSpPr>
        <p:spPr/>
        <p:txBody>
          <a:bodyPr/>
          <a:lstStyle/>
          <a:p>
            <a:pPr>
              <a:defRPr/>
            </a:pPr>
            <a:fld id="{E2F29B29-3828-4846-A19E-2D617AFB3358}" type="slidenum">
              <a:rPr lang="en-US"/>
              <a:pPr>
                <a:defRPr/>
              </a:pPr>
              <a:t>10</a:t>
            </a:fld>
            <a:endParaRPr lang="en-US"/>
          </a:p>
        </p:txBody>
      </p:sp>
      <p:sp>
        <p:nvSpPr>
          <p:cNvPr id="5" name="TextBox 4">
            <a:extLst>
              <a:ext uri="{FF2B5EF4-FFF2-40B4-BE49-F238E27FC236}">
                <a16:creationId xmlns:a16="http://schemas.microsoft.com/office/drawing/2014/main" id="{7561A9DB-513A-8773-C33F-2A6C35D246B2}"/>
              </a:ext>
            </a:extLst>
          </p:cNvPr>
          <p:cNvSpPr txBox="1"/>
          <p:nvPr/>
        </p:nvSpPr>
        <p:spPr>
          <a:xfrm>
            <a:off x="7216071" y="1824078"/>
            <a:ext cx="1604963" cy="2839239"/>
          </a:xfrm>
          <a:prstGeom prst="rect">
            <a:avLst/>
          </a:prstGeom>
          <a:solidFill>
            <a:schemeClr val="accent2">
              <a:lumMod val="20000"/>
              <a:lumOff val="80000"/>
            </a:schemeClr>
          </a:solidFill>
        </p:spPr>
        <p:txBody>
          <a:bodyPr>
            <a:spAutoFit/>
          </a:bodyPr>
          <a:lstStyle/>
          <a:p>
            <a:pPr eaLnBrk="1" fontAlgn="auto" hangingPunct="1">
              <a:spcBef>
                <a:spcPts val="0"/>
              </a:spcBef>
              <a:spcAft>
                <a:spcPts val="0"/>
              </a:spcAft>
              <a:defRPr/>
            </a:pPr>
            <a:r>
              <a:rPr lang="en-US" sz="1050" dirty="0">
                <a:solidFill>
                  <a:schemeClr val="bg1"/>
                </a:solidFill>
                <a:latin typeface="+mn-lt"/>
              </a:rPr>
              <a:t>[DCC Input]</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Fuse ] → [ Bridge ] →</a:t>
            </a:r>
          </a:p>
          <a:p>
            <a:pPr eaLnBrk="1" fontAlgn="auto" hangingPunct="1">
              <a:spcBef>
                <a:spcPts val="0"/>
              </a:spcBef>
              <a:spcAft>
                <a:spcPts val="0"/>
              </a:spcAft>
              <a:defRPr/>
            </a:pPr>
            <a:r>
              <a:rPr lang="en-US" sz="1050" dirty="0">
                <a:solidFill>
                  <a:schemeClr val="bg1"/>
                </a:solidFill>
                <a:latin typeface="+mn-lt"/>
              </a:rPr>
              <a:t>[ Diode ] → [ Sense R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 MCT6H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MCP23017 ]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Node Card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CAN Bus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EE752-3B00-12AE-6097-8742D80570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053DF-B191-C8DD-4F5E-B681C414F8C1}"/>
              </a:ext>
            </a:extLst>
          </p:cNvPr>
          <p:cNvSpPr>
            <a:spLocks noGrp="1"/>
          </p:cNvSpPr>
          <p:nvPr>
            <p:ph type="title"/>
          </p:nvPr>
        </p:nvSpPr>
        <p:spPr>
          <a:xfrm>
            <a:off x="1231490" y="154859"/>
            <a:ext cx="6990735" cy="1410814"/>
          </a:xfrm>
        </p:spPr>
        <p:txBody>
          <a:bodyPr>
            <a:normAutofit/>
          </a:bodyPr>
          <a:lstStyle/>
          <a:p>
            <a:pPr algn="ctr" fontAlgn="auto">
              <a:spcAft>
                <a:spcPts val="0"/>
              </a:spcAft>
              <a:defRPr/>
            </a:pPr>
            <a:r>
              <a:rPr lang="en-US" dirty="0"/>
              <a:t>How Block Detection </a:t>
            </a:r>
            <a:br>
              <a:rPr lang="en-US" dirty="0"/>
            </a:br>
            <a:r>
              <a:rPr lang="en-US" dirty="0"/>
              <a:t>Works (Signal Flow)</a:t>
            </a:r>
            <a:endParaRPr dirty="0"/>
          </a:p>
        </p:txBody>
      </p:sp>
      <p:sp>
        <p:nvSpPr>
          <p:cNvPr id="8195" name="Content Placeholder 2">
            <a:extLst>
              <a:ext uri="{FF2B5EF4-FFF2-40B4-BE49-F238E27FC236}">
                <a16:creationId xmlns:a16="http://schemas.microsoft.com/office/drawing/2014/main" id="{D0A9C521-754D-6757-9DE8-9F02CC540921}"/>
              </a:ext>
            </a:extLst>
          </p:cNvPr>
          <p:cNvSpPr>
            <a:spLocks noGrp="1" noChangeArrowheads="1"/>
          </p:cNvSpPr>
          <p:nvPr>
            <p:ph idx="1"/>
          </p:nvPr>
        </p:nvSpPr>
        <p:spPr>
          <a:xfrm>
            <a:off x="921776" y="1565671"/>
            <a:ext cx="6231192" cy="4643399"/>
          </a:xfrm>
        </p:spPr>
        <p:txBody>
          <a:bodyPr rtlCol="0">
            <a:normAutofit fontScale="85000" lnSpcReduction="10000"/>
          </a:bodyPr>
          <a:lstStyle/>
          <a:p>
            <a:pPr marL="0" indent="0" fontAlgn="auto">
              <a:spcAft>
                <a:spcPts val="0"/>
              </a:spcAft>
              <a:buNone/>
              <a:defRPr/>
            </a:pPr>
            <a:r>
              <a:rPr lang="en-US" b="1" dirty="0"/>
              <a:t>Electrical Path Through the BOD Card</a:t>
            </a:r>
            <a:endParaRPr lang="en-US" dirty="0"/>
          </a:p>
          <a:p>
            <a:pPr marL="342900" indent="-342900" fontAlgn="auto">
              <a:spcAft>
                <a:spcPts val="0"/>
              </a:spcAft>
              <a:buFont typeface="+mj-lt"/>
              <a:buAutoNum type="arabicPeriod"/>
              <a:defRPr/>
            </a:pPr>
            <a:r>
              <a:rPr lang="en-US" b="1" dirty="0"/>
              <a:t>Block DCC signal</a:t>
            </a:r>
            <a:r>
              <a:rPr lang="en-US" dirty="0"/>
              <a:t> arrives from the Breakout Board</a:t>
            </a:r>
          </a:p>
          <a:p>
            <a:pPr marL="342900" indent="-342900" fontAlgn="auto">
              <a:spcAft>
                <a:spcPts val="0"/>
              </a:spcAft>
              <a:buFont typeface="+mj-lt"/>
              <a:buAutoNum type="arabicPeriod"/>
              <a:defRPr/>
            </a:pPr>
            <a:r>
              <a:rPr lang="en-US" dirty="0"/>
              <a:t>Passes through:</a:t>
            </a:r>
          </a:p>
          <a:p>
            <a:pPr lvl="1" fontAlgn="auto">
              <a:spcAft>
                <a:spcPts val="0"/>
              </a:spcAft>
              <a:defRPr/>
            </a:pPr>
            <a:r>
              <a:rPr lang="en-US" dirty="0"/>
              <a:t>Resettable fuse, Bridge rectifier</a:t>
            </a:r>
          </a:p>
          <a:p>
            <a:pPr lvl="1" fontAlgn="auto">
              <a:spcAft>
                <a:spcPts val="0"/>
              </a:spcAft>
              <a:defRPr/>
            </a:pPr>
            <a:r>
              <a:rPr lang="en-US" dirty="0"/>
              <a:t>Protection diode, Sense resistor</a:t>
            </a:r>
          </a:p>
          <a:p>
            <a:pPr marL="342900" indent="-342900" fontAlgn="auto">
              <a:spcAft>
                <a:spcPts val="0"/>
              </a:spcAft>
              <a:buFont typeface="+mj-lt"/>
              <a:buAutoNum type="arabicPeriod"/>
              <a:defRPr/>
            </a:pPr>
            <a:r>
              <a:rPr lang="en-US" b="1" dirty="0"/>
              <a:t>MCT6H optocoupler</a:t>
            </a:r>
            <a:r>
              <a:rPr lang="en-US" dirty="0"/>
              <a:t> detects the voltage drop</a:t>
            </a:r>
          </a:p>
          <a:p>
            <a:pPr marL="342900" indent="-342900" fontAlgn="auto">
              <a:spcAft>
                <a:spcPts val="0"/>
              </a:spcAft>
              <a:buFont typeface="+mj-lt"/>
              <a:buAutoNum type="arabicPeriod"/>
              <a:defRPr/>
            </a:pPr>
            <a:r>
              <a:rPr lang="en-US" dirty="0"/>
              <a:t>MCP23017 collects 8 digital results</a:t>
            </a:r>
          </a:p>
          <a:p>
            <a:pPr marL="342900" indent="-342900" fontAlgn="auto">
              <a:spcAft>
                <a:spcPts val="0"/>
              </a:spcAft>
              <a:buFont typeface="+mj-lt"/>
              <a:buAutoNum type="arabicPeriod"/>
              <a:defRPr/>
            </a:pPr>
            <a:r>
              <a:rPr lang="en-US" dirty="0"/>
              <a:t>Node Card reads them over I2C</a:t>
            </a:r>
          </a:p>
          <a:p>
            <a:pPr marL="342900" indent="-342900" fontAlgn="auto">
              <a:spcAft>
                <a:spcPts val="0"/>
              </a:spcAft>
              <a:buFont typeface="+mj-lt"/>
              <a:buAutoNum type="arabicPeriod"/>
              <a:defRPr/>
            </a:pPr>
            <a:r>
              <a:rPr lang="en-US" dirty="0"/>
              <a:t>Node Card publishes occupancy events onto the CAN bus</a:t>
            </a:r>
          </a:p>
        </p:txBody>
      </p:sp>
      <p:sp>
        <p:nvSpPr>
          <p:cNvPr id="4" name="Footer Placeholder 3">
            <a:extLst>
              <a:ext uri="{FF2B5EF4-FFF2-40B4-BE49-F238E27FC236}">
                <a16:creationId xmlns:a16="http://schemas.microsoft.com/office/drawing/2014/main" id="{F410D421-024B-3ABB-2D2D-D0B20CB5DEB8}"/>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E290886F-6BDD-4AEF-A41F-7B7102723EEC}"/>
              </a:ext>
            </a:extLst>
          </p:cNvPr>
          <p:cNvSpPr>
            <a:spLocks noGrp="1"/>
          </p:cNvSpPr>
          <p:nvPr>
            <p:ph type="sldNum" sz="quarter" idx="12"/>
          </p:nvPr>
        </p:nvSpPr>
        <p:spPr/>
        <p:txBody>
          <a:bodyPr/>
          <a:lstStyle/>
          <a:p>
            <a:pPr>
              <a:defRPr/>
            </a:pPr>
            <a:fld id="{E2F29B29-3828-4846-A19E-2D617AFB3358}" type="slidenum">
              <a:rPr lang="en-US"/>
              <a:pPr>
                <a:defRPr/>
              </a:pPr>
              <a:t>11</a:t>
            </a:fld>
            <a:endParaRPr lang="en-US"/>
          </a:p>
        </p:txBody>
      </p:sp>
      <p:sp>
        <p:nvSpPr>
          <p:cNvPr id="5" name="TextBox 4">
            <a:extLst>
              <a:ext uri="{FF2B5EF4-FFF2-40B4-BE49-F238E27FC236}">
                <a16:creationId xmlns:a16="http://schemas.microsoft.com/office/drawing/2014/main" id="{387891E5-D90F-C26B-5544-F4984AD550C2}"/>
              </a:ext>
            </a:extLst>
          </p:cNvPr>
          <p:cNvSpPr txBox="1"/>
          <p:nvPr/>
        </p:nvSpPr>
        <p:spPr>
          <a:xfrm>
            <a:off x="7216071" y="1824078"/>
            <a:ext cx="1604963" cy="2839239"/>
          </a:xfrm>
          <a:prstGeom prst="rect">
            <a:avLst/>
          </a:prstGeom>
          <a:solidFill>
            <a:schemeClr val="accent2">
              <a:lumMod val="20000"/>
              <a:lumOff val="80000"/>
            </a:schemeClr>
          </a:solidFill>
        </p:spPr>
        <p:txBody>
          <a:bodyPr>
            <a:spAutoFit/>
          </a:bodyPr>
          <a:lstStyle/>
          <a:p>
            <a:pPr eaLnBrk="1" fontAlgn="auto" hangingPunct="1">
              <a:spcBef>
                <a:spcPts val="0"/>
              </a:spcBef>
              <a:spcAft>
                <a:spcPts val="0"/>
              </a:spcAft>
              <a:defRPr/>
            </a:pPr>
            <a:r>
              <a:rPr lang="en-US" sz="1050" dirty="0">
                <a:solidFill>
                  <a:schemeClr val="bg1"/>
                </a:solidFill>
                <a:latin typeface="+mn-lt"/>
              </a:rPr>
              <a:t>[DCC Input]</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Fuse ] → [ Bridge ] →</a:t>
            </a:r>
          </a:p>
          <a:p>
            <a:pPr eaLnBrk="1" fontAlgn="auto" hangingPunct="1">
              <a:spcBef>
                <a:spcPts val="0"/>
              </a:spcBef>
              <a:spcAft>
                <a:spcPts val="0"/>
              </a:spcAft>
              <a:defRPr/>
            </a:pPr>
            <a:r>
              <a:rPr lang="en-US" sz="1050" dirty="0">
                <a:solidFill>
                  <a:schemeClr val="bg1"/>
                </a:solidFill>
                <a:latin typeface="+mn-lt"/>
              </a:rPr>
              <a:t>[ Diode ] → [ Sense R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 MCT6H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MCP23017 ]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Node Card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a:t>
            </a:r>
          </a:p>
          <a:p>
            <a:pPr eaLnBrk="1" fontAlgn="auto" hangingPunct="1">
              <a:spcBef>
                <a:spcPts val="0"/>
              </a:spcBef>
              <a:spcAft>
                <a:spcPts val="0"/>
              </a:spcAft>
              <a:defRPr/>
            </a:pPr>
            <a:r>
              <a:rPr lang="en-US" sz="1050" dirty="0">
                <a:solidFill>
                  <a:schemeClr val="bg1"/>
                </a:solidFill>
                <a:latin typeface="+mn-lt"/>
              </a:rPr>
              <a:t>   CAN Bus</a:t>
            </a:r>
          </a:p>
        </p:txBody>
      </p:sp>
    </p:spTree>
    <p:extLst>
      <p:ext uri="{BB962C8B-B14F-4D97-AF65-F5344CB8AC3E}">
        <p14:creationId xmlns:p14="http://schemas.microsoft.com/office/powerpoint/2010/main" val="1176534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FE615-04D8-BCF2-0C20-D07F172AAA31}"/>
              </a:ext>
            </a:extLst>
          </p:cNvPr>
          <p:cNvSpPr>
            <a:spLocks noGrp="1"/>
          </p:cNvSpPr>
          <p:nvPr>
            <p:ph type="title"/>
          </p:nvPr>
        </p:nvSpPr>
        <p:spPr>
          <a:xfrm>
            <a:off x="1120877" y="199103"/>
            <a:ext cx="7219336" cy="1366570"/>
          </a:xfrm>
        </p:spPr>
        <p:txBody>
          <a:bodyPr>
            <a:normAutofit/>
          </a:bodyPr>
          <a:lstStyle/>
          <a:p>
            <a:pPr algn="ctr" fontAlgn="auto">
              <a:spcAft>
                <a:spcPts val="0"/>
              </a:spcAft>
              <a:defRPr/>
            </a:pPr>
            <a:r>
              <a:rPr lang="en-US" dirty="0"/>
              <a:t>Connectors &amp; Interfaces</a:t>
            </a:r>
            <a:endParaRPr dirty="0"/>
          </a:p>
        </p:txBody>
      </p:sp>
      <p:sp>
        <p:nvSpPr>
          <p:cNvPr id="8195" name="Content Placeholder 2">
            <a:extLst>
              <a:ext uri="{FF2B5EF4-FFF2-40B4-BE49-F238E27FC236}">
                <a16:creationId xmlns:a16="http://schemas.microsoft.com/office/drawing/2014/main" id="{5D2DF534-8F9A-1CED-D7EC-DB1783F25B0D}"/>
              </a:ext>
            </a:extLst>
          </p:cNvPr>
          <p:cNvSpPr>
            <a:spLocks noGrp="1" noChangeArrowheads="1"/>
          </p:cNvSpPr>
          <p:nvPr>
            <p:ph idx="1"/>
          </p:nvPr>
        </p:nvSpPr>
        <p:spPr>
          <a:xfrm>
            <a:off x="855663" y="1482213"/>
            <a:ext cx="7429500" cy="4985262"/>
          </a:xfrm>
        </p:spPr>
        <p:txBody>
          <a:bodyPr rtlCol="0">
            <a:normAutofit/>
          </a:bodyPr>
          <a:lstStyle/>
          <a:p>
            <a:pPr marL="0" indent="0" fontAlgn="auto">
              <a:spcAft>
                <a:spcPts val="0"/>
              </a:spcAft>
              <a:buNone/>
              <a:defRPr/>
            </a:pPr>
            <a:r>
              <a:rPr lang="en-US" sz="1800" b="1" dirty="0"/>
              <a:t>BOD Card External Connections</a:t>
            </a:r>
            <a:endParaRPr lang="en-US" sz="1800" dirty="0"/>
          </a:p>
          <a:p>
            <a:pPr fontAlgn="auto">
              <a:spcAft>
                <a:spcPts val="0"/>
              </a:spcAft>
              <a:defRPr/>
            </a:pPr>
            <a:r>
              <a:rPr lang="en-US" sz="1800" b="1" dirty="0"/>
              <a:t>Block Input Header (J1/J2 equivalents)</a:t>
            </a:r>
            <a:endParaRPr lang="en-US" sz="1800" dirty="0"/>
          </a:p>
          <a:p>
            <a:pPr lvl="1" fontAlgn="auto">
              <a:spcAft>
                <a:spcPts val="0"/>
              </a:spcAft>
              <a:defRPr/>
            </a:pPr>
            <a:r>
              <a:rPr lang="en-US" sz="1600" dirty="0"/>
              <a:t>Carries 8 conditioned block signals from breakout board</a:t>
            </a:r>
          </a:p>
          <a:p>
            <a:pPr fontAlgn="auto">
              <a:spcAft>
                <a:spcPts val="0"/>
              </a:spcAft>
              <a:defRPr/>
            </a:pPr>
            <a:r>
              <a:rPr lang="en-US" sz="1800" b="1" dirty="0"/>
              <a:t>Node Bus Edge Connector</a:t>
            </a:r>
            <a:endParaRPr lang="en-US" sz="1800" dirty="0"/>
          </a:p>
          <a:p>
            <a:pPr lvl="1" fontAlgn="auto">
              <a:spcAft>
                <a:spcPts val="0"/>
              </a:spcAft>
              <a:defRPr/>
            </a:pPr>
            <a:r>
              <a:rPr lang="en-US" sz="1600" dirty="0"/>
              <a:t>Power (3.3V, 5V, 12V), Ground, I2C Serial Communications</a:t>
            </a:r>
          </a:p>
          <a:p>
            <a:pPr fontAlgn="auto">
              <a:spcAft>
                <a:spcPts val="0"/>
              </a:spcAft>
              <a:defRPr/>
            </a:pPr>
            <a:r>
              <a:rPr lang="en-US" sz="1800" b="1" dirty="0"/>
              <a:t>I2C Address Selection (SW1 / JP1 / JP2)</a:t>
            </a:r>
            <a:endParaRPr lang="en-US" sz="1800" dirty="0"/>
          </a:p>
          <a:p>
            <a:pPr lvl="1" fontAlgn="auto">
              <a:spcAft>
                <a:spcPts val="0"/>
              </a:spcAft>
              <a:defRPr/>
            </a:pPr>
            <a:r>
              <a:rPr lang="en-US" sz="1600" dirty="0"/>
              <a:t>Sets MCP23017 address (0x20–0x27)</a:t>
            </a:r>
          </a:p>
          <a:p>
            <a:pPr fontAlgn="auto">
              <a:spcAft>
                <a:spcPts val="0"/>
              </a:spcAft>
              <a:defRPr/>
            </a:pPr>
            <a:r>
              <a:rPr lang="en-US" sz="1800" b="1" dirty="0"/>
              <a:t>EEPROM IC</a:t>
            </a:r>
            <a:endParaRPr lang="en-US" sz="1800" dirty="0"/>
          </a:p>
          <a:p>
            <a:pPr lvl="1" fontAlgn="auto">
              <a:spcAft>
                <a:spcPts val="0"/>
              </a:spcAft>
              <a:defRPr/>
            </a:pPr>
            <a:r>
              <a:rPr lang="en-US" sz="1600" dirty="0"/>
              <a:t>Card identification for Plug-N-Play</a:t>
            </a:r>
          </a:p>
          <a:p>
            <a:pPr fontAlgn="auto">
              <a:spcAft>
                <a:spcPts val="0"/>
              </a:spcAft>
              <a:defRPr/>
            </a:pPr>
            <a:r>
              <a:rPr lang="en-US" sz="1800" b="1" dirty="0"/>
              <a:t>Optional Indicators</a:t>
            </a:r>
            <a:endParaRPr lang="en-US" sz="1800" dirty="0"/>
          </a:p>
          <a:p>
            <a:pPr lvl="1" fontAlgn="auto">
              <a:spcAft>
                <a:spcPts val="0"/>
              </a:spcAft>
              <a:defRPr/>
            </a:pPr>
            <a:r>
              <a:rPr lang="en-US" sz="1600" dirty="0"/>
              <a:t>Power LED, 8 occupancy LEDs</a:t>
            </a:r>
          </a:p>
        </p:txBody>
      </p:sp>
      <p:sp>
        <p:nvSpPr>
          <p:cNvPr id="4" name="Footer Placeholder 3">
            <a:extLst>
              <a:ext uri="{FF2B5EF4-FFF2-40B4-BE49-F238E27FC236}">
                <a16:creationId xmlns:a16="http://schemas.microsoft.com/office/drawing/2014/main" id="{C9F4F0F9-7017-C371-BB7B-9EB7D28597D9}"/>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79AF45A7-24E1-6FBF-EC0B-BA0CABF1E134}"/>
              </a:ext>
            </a:extLst>
          </p:cNvPr>
          <p:cNvSpPr>
            <a:spLocks noGrp="1"/>
          </p:cNvSpPr>
          <p:nvPr>
            <p:ph type="sldNum" sz="quarter" idx="12"/>
          </p:nvPr>
        </p:nvSpPr>
        <p:spPr/>
        <p:txBody>
          <a:bodyPr/>
          <a:lstStyle/>
          <a:p>
            <a:pPr>
              <a:defRPr/>
            </a:pPr>
            <a:fld id="{155A2DA4-D81B-446A-B2E8-BE5569A3E9F1}" type="slidenum">
              <a:rPr lang="en-US"/>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F0DD7-9826-DDD2-1AB2-AFC4ADC002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57481-5DCD-5A4C-DE31-46628E5CE6F4}"/>
              </a:ext>
            </a:extLst>
          </p:cNvPr>
          <p:cNvSpPr>
            <a:spLocks noGrp="1"/>
          </p:cNvSpPr>
          <p:nvPr>
            <p:ph type="title"/>
          </p:nvPr>
        </p:nvSpPr>
        <p:spPr>
          <a:xfrm>
            <a:off x="1120877" y="199103"/>
            <a:ext cx="7219336" cy="1366570"/>
          </a:xfrm>
        </p:spPr>
        <p:txBody>
          <a:bodyPr>
            <a:normAutofit/>
          </a:bodyPr>
          <a:lstStyle/>
          <a:p>
            <a:pPr algn="ctr" fontAlgn="auto">
              <a:spcAft>
                <a:spcPts val="0"/>
              </a:spcAft>
              <a:defRPr/>
            </a:pPr>
            <a:r>
              <a:rPr lang="en-US" dirty="0"/>
              <a:t>Connectors &amp; Interfaces</a:t>
            </a:r>
            <a:endParaRPr dirty="0"/>
          </a:p>
        </p:txBody>
      </p:sp>
      <p:sp>
        <p:nvSpPr>
          <p:cNvPr id="8195" name="Content Placeholder 2">
            <a:extLst>
              <a:ext uri="{FF2B5EF4-FFF2-40B4-BE49-F238E27FC236}">
                <a16:creationId xmlns:a16="http://schemas.microsoft.com/office/drawing/2014/main" id="{CC943FA3-BCA5-E1E3-20CE-E6A8964EA139}"/>
              </a:ext>
            </a:extLst>
          </p:cNvPr>
          <p:cNvSpPr>
            <a:spLocks noGrp="1" noChangeArrowheads="1"/>
          </p:cNvSpPr>
          <p:nvPr>
            <p:ph idx="1"/>
          </p:nvPr>
        </p:nvSpPr>
        <p:spPr>
          <a:xfrm>
            <a:off x="855663" y="1482213"/>
            <a:ext cx="7429499" cy="4682613"/>
          </a:xfrm>
        </p:spPr>
        <p:txBody>
          <a:bodyPr rtlCol="0">
            <a:normAutofit/>
          </a:bodyPr>
          <a:lstStyle/>
          <a:p>
            <a:pPr marL="0" indent="0" fontAlgn="auto">
              <a:spcAft>
                <a:spcPts val="0"/>
              </a:spcAft>
              <a:buNone/>
              <a:defRPr/>
            </a:pPr>
            <a:r>
              <a:rPr lang="en-US" sz="1800" b="1" dirty="0"/>
              <a:t>BOD Card External Connections</a:t>
            </a:r>
            <a:endParaRPr lang="en-US" sz="1800" dirty="0"/>
          </a:p>
          <a:p>
            <a:pPr fontAlgn="auto">
              <a:spcAft>
                <a:spcPts val="0"/>
              </a:spcAft>
              <a:defRPr/>
            </a:pPr>
            <a:r>
              <a:rPr lang="en-US" sz="1800" b="1" dirty="0"/>
              <a:t>Block Input Header (J1/J2 equivalents)</a:t>
            </a:r>
            <a:endParaRPr lang="en-US" sz="1800" dirty="0"/>
          </a:p>
          <a:p>
            <a:pPr lvl="1" fontAlgn="auto">
              <a:spcAft>
                <a:spcPts val="0"/>
              </a:spcAft>
              <a:defRPr/>
            </a:pPr>
            <a:r>
              <a:rPr lang="en-US" sz="1600" dirty="0"/>
              <a:t>Carries 8 conditioned block signals from breakout board</a:t>
            </a:r>
          </a:p>
          <a:p>
            <a:pPr fontAlgn="auto">
              <a:spcAft>
                <a:spcPts val="0"/>
              </a:spcAft>
              <a:defRPr/>
            </a:pPr>
            <a:r>
              <a:rPr lang="en-US" sz="1800" b="1" dirty="0"/>
              <a:t>Node Bus Edge Connector</a:t>
            </a:r>
            <a:endParaRPr lang="en-US" sz="1800" dirty="0"/>
          </a:p>
          <a:p>
            <a:pPr lvl="1" fontAlgn="auto">
              <a:spcAft>
                <a:spcPts val="0"/>
              </a:spcAft>
              <a:defRPr/>
            </a:pPr>
            <a:r>
              <a:rPr lang="en-US" sz="1600" dirty="0"/>
              <a:t>Power (3.3V, 5V, 12V), Ground, I2C Serial Communications</a:t>
            </a:r>
          </a:p>
          <a:p>
            <a:pPr fontAlgn="auto">
              <a:spcAft>
                <a:spcPts val="0"/>
              </a:spcAft>
              <a:defRPr/>
            </a:pPr>
            <a:r>
              <a:rPr lang="en-US" sz="1800" b="1" dirty="0"/>
              <a:t>I2C Address Selection (SW1 / JP1 / JP2)</a:t>
            </a:r>
            <a:endParaRPr lang="en-US" sz="1800" dirty="0"/>
          </a:p>
          <a:p>
            <a:pPr lvl="1" fontAlgn="auto">
              <a:spcAft>
                <a:spcPts val="0"/>
              </a:spcAft>
              <a:defRPr/>
            </a:pPr>
            <a:r>
              <a:rPr lang="en-US" sz="1600" dirty="0"/>
              <a:t>Sets MCP23017 address (0x20–0x27)</a:t>
            </a:r>
          </a:p>
          <a:p>
            <a:pPr fontAlgn="auto">
              <a:spcAft>
                <a:spcPts val="0"/>
              </a:spcAft>
              <a:defRPr/>
            </a:pPr>
            <a:r>
              <a:rPr lang="en-US" sz="1800" b="1" dirty="0"/>
              <a:t>EEPROM IC</a:t>
            </a:r>
            <a:endParaRPr lang="en-US" sz="1800" dirty="0"/>
          </a:p>
          <a:p>
            <a:pPr lvl="1" fontAlgn="auto">
              <a:spcAft>
                <a:spcPts val="0"/>
              </a:spcAft>
              <a:defRPr/>
            </a:pPr>
            <a:r>
              <a:rPr lang="en-US" sz="1600" dirty="0"/>
              <a:t>Card identification for Plug-N-Play</a:t>
            </a:r>
          </a:p>
          <a:p>
            <a:pPr fontAlgn="auto">
              <a:spcAft>
                <a:spcPts val="0"/>
              </a:spcAft>
              <a:defRPr/>
            </a:pPr>
            <a:r>
              <a:rPr lang="en-US" sz="1800" b="1" dirty="0"/>
              <a:t>Optional Indicators</a:t>
            </a:r>
            <a:endParaRPr lang="en-US" sz="1800" dirty="0"/>
          </a:p>
          <a:p>
            <a:pPr lvl="1" fontAlgn="auto">
              <a:spcAft>
                <a:spcPts val="0"/>
              </a:spcAft>
              <a:defRPr/>
            </a:pPr>
            <a:r>
              <a:rPr lang="en-US" sz="1600" dirty="0"/>
              <a:t>Power LED, 8 occupancy LEDs</a:t>
            </a:r>
          </a:p>
        </p:txBody>
      </p:sp>
      <p:sp>
        <p:nvSpPr>
          <p:cNvPr id="4" name="Footer Placeholder 3">
            <a:extLst>
              <a:ext uri="{FF2B5EF4-FFF2-40B4-BE49-F238E27FC236}">
                <a16:creationId xmlns:a16="http://schemas.microsoft.com/office/drawing/2014/main" id="{BB0C3F51-12D5-8978-0887-A8A657D5E5E3}"/>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AECC9293-57F4-C702-CB3D-B3F12FC4E48A}"/>
              </a:ext>
            </a:extLst>
          </p:cNvPr>
          <p:cNvSpPr>
            <a:spLocks noGrp="1"/>
          </p:cNvSpPr>
          <p:nvPr>
            <p:ph type="sldNum" sz="quarter" idx="12"/>
          </p:nvPr>
        </p:nvSpPr>
        <p:spPr/>
        <p:txBody>
          <a:bodyPr/>
          <a:lstStyle/>
          <a:p>
            <a:pPr>
              <a:defRPr/>
            </a:pPr>
            <a:fld id="{155A2DA4-D81B-446A-B2E8-BE5569A3E9F1}" type="slidenum">
              <a:rPr lang="en-US"/>
              <a:pPr>
                <a:defRPr/>
              </a:pPr>
              <a:t>13</a:t>
            </a:fld>
            <a:endParaRPr lang="en-US"/>
          </a:p>
        </p:txBody>
      </p:sp>
    </p:spTree>
    <p:extLst>
      <p:ext uri="{BB962C8B-B14F-4D97-AF65-F5344CB8AC3E}">
        <p14:creationId xmlns:p14="http://schemas.microsoft.com/office/powerpoint/2010/main" val="1993709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0939B-8840-28F9-9F3E-1BFA64402A05}"/>
              </a:ext>
            </a:extLst>
          </p:cNvPr>
          <p:cNvSpPr>
            <a:spLocks noGrp="1"/>
          </p:cNvSpPr>
          <p:nvPr>
            <p:ph type="title"/>
          </p:nvPr>
        </p:nvSpPr>
        <p:spPr>
          <a:xfrm>
            <a:off x="1887141" y="117987"/>
            <a:ext cx="5815013" cy="1447686"/>
          </a:xfrm>
        </p:spPr>
        <p:txBody>
          <a:bodyPr>
            <a:normAutofit/>
          </a:bodyPr>
          <a:lstStyle/>
          <a:p>
            <a:pPr algn="ctr" fontAlgn="auto">
              <a:spcAft>
                <a:spcPts val="0"/>
              </a:spcAft>
              <a:defRPr/>
            </a:pPr>
            <a:r>
              <a:rPr lang="en-US" dirty="0"/>
              <a:t>Testing the BOD Card</a:t>
            </a:r>
            <a:endParaRPr dirty="0"/>
          </a:p>
        </p:txBody>
      </p:sp>
      <p:sp>
        <p:nvSpPr>
          <p:cNvPr id="8195" name="Content Placeholder 2">
            <a:extLst>
              <a:ext uri="{FF2B5EF4-FFF2-40B4-BE49-F238E27FC236}">
                <a16:creationId xmlns:a16="http://schemas.microsoft.com/office/drawing/2014/main" id="{A67726CD-AD9F-47FE-98A4-D27DBEB09969}"/>
              </a:ext>
            </a:extLst>
          </p:cNvPr>
          <p:cNvSpPr>
            <a:spLocks noGrp="1" noChangeArrowheads="1"/>
          </p:cNvSpPr>
          <p:nvPr>
            <p:ph idx="1"/>
          </p:nvPr>
        </p:nvSpPr>
        <p:spPr>
          <a:xfrm>
            <a:off x="914400" y="1430594"/>
            <a:ext cx="7370763" cy="4925961"/>
          </a:xfrm>
        </p:spPr>
        <p:txBody>
          <a:bodyPr rtlCol="0">
            <a:normAutofit fontScale="92500" lnSpcReduction="10000"/>
          </a:bodyPr>
          <a:lstStyle/>
          <a:p>
            <a:pPr marL="0" indent="0" fontAlgn="auto">
              <a:spcAft>
                <a:spcPts val="0"/>
              </a:spcAft>
              <a:buNone/>
              <a:defRPr/>
            </a:pPr>
            <a:r>
              <a:rPr lang="en-US" b="1" dirty="0"/>
              <a:t>How to Verify Operation Before Installation</a:t>
            </a:r>
            <a:endParaRPr lang="en-US" dirty="0"/>
          </a:p>
          <a:p>
            <a:pPr fontAlgn="auto">
              <a:spcAft>
                <a:spcPts val="0"/>
              </a:spcAft>
              <a:buFont typeface="Wingdings" panose="05000000000000000000" pitchFamily="2" charset="2"/>
              <a:buChar char="ü"/>
              <a:defRPr/>
            </a:pPr>
            <a:r>
              <a:rPr lang="en-US" dirty="0"/>
              <a:t>Apply power through the Node Bus Hub</a:t>
            </a:r>
          </a:p>
          <a:p>
            <a:pPr fontAlgn="auto">
              <a:spcAft>
                <a:spcPts val="0"/>
              </a:spcAft>
              <a:buFont typeface="Wingdings" panose="05000000000000000000" pitchFamily="2" charset="2"/>
              <a:buChar char="ü"/>
              <a:defRPr/>
            </a:pPr>
            <a:r>
              <a:rPr lang="en-US" dirty="0"/>
              <a:t>Confirm the </a:t>
            </a:r>
            <a:r>
              <a:rPr lang="en-US" b="1" dirty="0"/>
              <a:t>Power LED</a:t>
            </a:r>
            <a:r>
              <a:rPr lang="en-US" dirty="0"/>
              <a:t> illuminates</a:t>
            </a:r>
          </a:p>
          <a:p>
            <a:pPr fontAlgn="auto">
              <a:spcAft>
                <a:spcPts val="0"/>
              </a:spcAft>
              <a:buFont typeface="Wingdings" panose="05000000000000000000" pitchFamily="2" charset="2"/>
              <a:buChar char="ü"/>
              <a:defRPr/>
            </a:pPr>
            <a:r>
              <a:rPr lang="en-US" dirty="0"/>
              <a:t>Use a small test load (resistor wheelset or test lamp)</a:t>
            </a:r>
          </a:p>
          <a:p>
            <a:pPr fontAlgn="auto">
              <a:spcAft>
                <a:spcPts val="0"/>
              </a:spcAft>
              <a:buFont typeface="Wingdings" panose="05000000000000000000" pitchFamily="2" charset="2"/>
              <a:buChar char="ü"/>
              <a:defRPr/>
            </a:pPr>
            <a:r>
              <a:rPr lang="en-US" dirty="0"/>
              <a:t>Occupancy LEDs should respond per block</a:t>
            </a:r>
          </a:p>
          <a:p>
            <a:pPr fontAlgn="auto">
              <a:spcAft>
                <a:spcPts val="0"/>
              </a:spcAft>
              <a:buFont typeface="Wingdings" panose="05000000000000000000" pitchFamily="2" charset="2"/>
              <a:buChar char="ü"/>
              <a:defRPr/>
            </a:pPr>
            <a:r>
              <a:rPr lang="en-US" dirty="0"/>
              <a:t>MCP23017 status visible to the Node Card via I2C</a:t>
            </a:r>
          </a:p>
          <a:p>
            <a:pPr fontAlgn="auto">
              <a:spcAft>
                <a:spcPts val="0"/>
              </a:spcAft>
              <a:buFont typeface="Wingdings" panose="05000000000000000000" pitchFamily="2" charset="2"/>
              <a:buChar char="ü"/>
              <a:defRPr/>
            </a:pPr>
            <a:r>
              <a:rPr lang="en-US" dirty="0"/>
              <a:t>Node Card publishes test occupancy events onto the CAN bus</a:t>
            </a:r>
          </a:p>
          <a:p>
            <a:pPr fontAlgn="auto">
              <a:spcAft>
                <a:spcPts val="0"/>
              </a:spcAft>
              <a:buFont typeface="Wingdings" panose="05000000000000000000" pitchFamily="2" charset="2"/>
              <a:buChar char="ü"/>
              <a:defRPr/>
            </a:pPr>
            <a:r>
              <a:rPr lang="en-US" dirty="0"/>
              <a:t>Use serial/</a:t>
            </a:r>
            <a:r>
              <a:rPr lang="en-US" dirty="0" err="1"/>
              <a:t>WebSerial</a:t>
            </a:r>
            <a:r>
              <a:rPr lang="en-US" dirty="0"/>
              <a:t>/Bluetooth to confirm block states</a:t>
            </a:r>
          </a:p>
          <a:p>
            <a:pPr fontAlgn="auto">
              <a:spcAft>
                <a:spcPts val="0"/>
              </a:spcAft>
              <a:buFont typeface="Wingdings" panose="05000000000000000000" pitchFamily="2" charset="2"/>
              <a:buChar char="ü"/>
              <a:defRPr/>
            </a:pPr>
            <a:r>
              <a:rPr lang="en-US" dirty="0"/>
              <a:t>Use LCC Event Monitor (JMRI) to confirm events</a:t>
            </a:r>
          </a:p>
        </p:txBody>
      </p:sp>
      <p:sp>
        <p:nvSpPr>
          <p:cNvPr id="4" name="Footer Placeholder 3">
            <a:extLst>
              <a:ext uri="{FF2B5EF4-FFF2-40B4-BE49-F238E27FC236}">
                <a16:creationId xmlns:a16="http://schemas.microsoft.com/office/drawing/2014/main" id="{EEB4535A-793D-C766-55BD-7F294154CFE4}"/>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10846EE1-13A4-D834-CA12-43B537147459}"/>
              </a:ext>
            </a:extLst>
          </p:cNvPr>
          <p:cNvSpPr>
            <a:spLocks noGrp="1"/>
          </p:cNvSpPr>
          <p:nvPr>
            <p:ph type="sldNum" sz="quarter" idx="12"/>
          </p:nvPr>
        </p:nvSpPr>
        <p:spPr/>
        <p:txBody>
          <a:bodyPr/>
          <a:lstStyle/>
          <a:p>
            <a:pPr>
              <a:defRPr/>
            </a:pPr>
            <a:fld id="{5CE32474-0E24-4B36-ACB4-320B93276055}" type="slidenum">
              <a:rPr lang="en-US"/>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D2E5C-CC4A-71A6-7047-52127A6A0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87542A-5B20-4AF0-F2B0-5F0A142F66A6}"/>
              </a:ext>
            </a:extLst>
          </p:cNvPr>
          <p:cNvSpPr>
            <a:spLocks noGrp="1"/>
          </p:cNvSpPr>
          <p:nvPr>
            <p:ph type="title"/>
          </p:nvPr>
        </p:nvSpPr>
        <p:spPr>
          <a:xfrm>
            <a:off x="1887141" y="117987"/>
            <a:ext cx="5815013" cy="1447686"/>
          </a:xfrm>
        </p:spPr>
        <p:txBody>
          <a:bodyPr>
            <a:normAutofit/>
          </a:bodyPr>
          <a:lstStyle/>
          <a:p>
            <a:pPr algn="ctr" fontAlgn="auto">
              <a:spcAft>
                <a:spcPts val="0"/>
              </a:spcAft>
              <a:defRPr/>
            </a:pPr>
            <a:r>
              <a:rPr lang="en-US" dirty="0"/>
              <a:t>Testing the BOD Card</a:t>
            </a:r>
            <a:endParaRPr dirty="0"/>
          </a:p>
        </p:txBody>
      </p:sp>
      <p:sp>
        <p:nvSpPr>
          <p:cNvPr id="8195" name="Content Placeholder 2">
            <a:extLst>
              <a:ext uri="{FF2B5EF4-FFF2-40B4-BE49-F238E27FC236}">
                <a16:creationId xmlns:a16="http://schemas.microsoft.com/office/drawing/2014/main" id="{509152DD-A277-D8E3-467B-8D1A63809DA1}"/>
              </a:ext>
            </a:extLst>
          </p:cNvPr>
          <p:cNvSpPr>
            <a:spLocks noGrp="1" noChangeArrowheads="1"/>
          </p:cNvSpPr>
          <p:nvPr>
            <p:ph idx="1"/>
          </p:nvPr>
        </p:nvSpPr>
        <p:spPr>
          <a:xfrm>
            <a:off x="914400" y="1430594"/>
            <a:ext cx="7370763" cy="4925961"/>
          </a:xfrm>
        </p:spPr>
        <p:txBody>
          <a:bodyPr rtlCol="0">
            <a:normAutofit fontScale="92500" lnSpcReduction="10000"/>
          </a:bodyPr>
          <a:lstStyle/>
          <a:p>
            <a:pPr marL="0" indent="0" fontAlgn="auto">
              <a:spcAft>
                <a:spcPts val="0"/>
              </a:spcAft>
              <a:buNone/>
              <a:defRPr/>
            </a:pPr>
            <a:r>
              <a:rPr lang="en-US" b="1" dirty="0"/>
              <a:t>How to Verify Operation Before Installation</a:t>
            </a:r>
            <a:endParaRPr lang="en-US" dirty="0"/>
          </a:p>
          <a:p>
            <a:pPr fontAlgn="auto">
              <a:spcAft>
                <a:spcPts val="0"/>
              </a:spcAft>
              <a:buFont typeface="Wingdings" panose="05000000000000000000" pitchFamily="2" charset="2"/>
              <a:buChar char="ü"/>
              <a:defRPr/>
            </a:pPr>
            <a:r>
              <a:rPr lang="en-US" dirty="0"/>
              <a:t>Apply power through the Node Bus Hub</a:t>
            </a:r>
          </a:p>
          <a:p>
            <a:pPr fontAlgn="auto">
              <a:spcAft>
                <a:spcPts val="0"/>
              </a:spcAft>
              <a:buFont typeface="Wingdings" panose="05000000000000000000" pitchFamily="2" charset="2"/>
              <a:buChar char="ü"/>
              <a:defRPr/>
            </a:pPr>
            <a:r>
              <a:rPr lang="en-US" dirty="0"/>
              <a:t>Confirm the </a:t>
            </a:r>
            <a:r>
              <a:rPr lang="en-US" b="1" dirty="0"/>
              <a:t>Power LED</a:t>
            </a:r>
            <a:r>
              <a:rPr lang="en-US" dirty="0"/>
              <a:t> illuminates</a:t>
            </a:r>
          </a:p>
          <a:p>
            <a:pPr fontAlgn="auto">
              <a:spcAft>
                <a:spcPts val="0"/>
              </a:spcAft>
              <a:buFont typeface="Wingdings" panose="05000000000000000000" pitchFamily="2" charset="2"/>
              <a:buChar char="ü"/>
              <a:defRPr/>
            </a:pPr>
            <a:r>
              <a:rPr lang="en-US" dirty="0"/>
              <a:t>Use a small test load (resistor wheelset or test lamp)</a:t>
            </a:r>
          </a:p>
          <a:p>
            <a:pPr fontAlgn="auto">
              <a:spcAft>
                <a:spcPts val="0"/>
              </a:spcAft>
              <a:buFont typeface="Wingdings" panose="05000000000000000000" pitchFamily="2" charset="2"/>
              <a:buChar char="ü"/>
              <a:defRPr/>
            </a:pPr>
            <a:r>
              <a:rPr lang="en-US" dirty="0"/>
              <a:t>Occupancy LEDs should respond per block</a:t>
            </a:r>
          </a:p>
          <a:p>
            <a:pPr fontAlgn="auto">
              <a:spcAft>
                <a:spcPts val="0"/>
              </a:spcAft>
              <a:buFont typeface="Wingdings" panose="05000000000000000000" pitchFamily="2" charset="2"/>
              <a:buChar char="ü"/>
              <a:defRPr/>
            </a:pPr>
            <a:r>
              <a:rPr lang="en-US" dirty="0"/>
              <a:t>MCP23017 status visible to the Node Card via I2C</a:t>
            </a:r>
          </a:p>
          <a:p>
            <a:pPr fontAlgn="auto">
              <a:spcAft>
                <a:spcPts val="0"/>
              </a:spcAft>
              <a:buFont typeface="Wingdings" panose="05000000000000000000" pitchFamily="2" charset="2"/>
              <a:buChar char="ü"/>
              <a:defRPr/>
            </a:pPr>
            <a:r>
              <a:rPr lang="en-US" dirty="0"/>
              <a:t>Node Card publishes test occupancy events onto the CAN bus</a:t>
            </a:r>
          </a:p>
          <a:p>
            <a:pPr fontAlgn="auto">
              <a:spcAft>
                <a:spcPts val="0"/>
              </a:spcAft>
              <a:buFont typeface="Wingdings" panose="05000000000000000000" pitchFamily="2" charset="2"/>
              <a:buChar char="ü"/>
              <a:defRPr/>
            </a:pPr>
            <a:r>
              <a:rPr lang="en-US" dirty="0"/>
              <a:t>Use serial/</a:t>
            </a:r>
            <a:r>
              <a:rPr lang="en-US" dirty="0" err="1"/>
              <a:t>WebSerial</a:t>
            </a:r>
            <a:r>
              <a:rPr lang="en-US" dirty="0"/>
              <a:t>/Bluetooth to confirm block states</a:t>
            </a:r>
          </a:p>
          <a:p>
            <a:pPr fontAlgn="auto">
              <a:spcAft>
                <a:spcPts val="0"/>
              </a:spcAft>
              <a:buFont typeface="Wingdings" panose="05000000000000000000" pitchFamily="2" charset="2"/>
              <a:buChar char="ü"/>
              <a:defRPr/>
            </a:pPr>
            <a:r>
              <a:rPr lang="en-US" dirty="0"/>
              <a:t>Use LCC Event Monitor (JMRI) to confirm events</a:t>
            </a:r>
          </a:p>
        </p:txBody>
      </p:sp>
      <p:sp>
        <p:nvSpPr>
          <p:cNvPr id="4" name="Footer Placeholder 3">
            <a:extLst>
              <a:ext uri="{FF2B5EF4-FFF2-40B4-BE49-F238E27FC236}">
                <a16:creationId xmlns:a16="http://schemas.microsoft.com/office/drawing/2014/main" id="{FE17D161-8C48-4BE0-5ACC-69D39D817DC0}"/>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ACBEC1E8-4A20-EDAF-31E7-6A2253F78451}"/>
              </a:ext>
            </a:extLst>
          </p:cNvPr>
          <p:cNvSpPr>
            <a:spLocks noGrp="1"/>
          </p:cNvSpPr>
          <p:nvPr>
            <p:ph type="sldNum" sz="quarter" idx="12"/>
          </p:nvPr>
        </p:nvSpPr>
        <p:spPr/>
        <p:txBody>
          <a:bodyPr/>
          <a:lstStyle/>
          <a:p>
            <a:pPr>
              <a:defRPr/>
            </a:pPr>
            <a:fld id="{5CE32474-0E24-4B36-ACB4-320B93276055}" type="slidenum">
              <a:rPr lang="en-US"/>
              <a:pPr>
                <a:defRPr/>
              </a:pPr>
              <a:t>15</a:t>
            </a:fld>
            <a:endParaRPr lang="en-US"/>
          </a:p>
        </p:txBody>
      </p:sp>
    </p:spTree>
    <p:extLst>
      <p:ext uri="{BB962C8B-B14F-4D97-AF65-F5344CB8AC3E}">
        <p14:creationId xmlns:p14="http://schemas.microsoft.com/office/powerpoint/2010/main" val="2835517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2943-03C4-3812-4339-98FA3977F7E2}"/>
              </a:ext>
            </a:extLst>
          </p:cNvPr>
          <p:cNvSpPr>
            <a:spLocks noGrp="1"/>
          </p:cNvSpPr>
          <p:nvPr>
            <p:ph type="title"/>
          </p:nvPr>
        </p:nvSpPr>
        <p:spPr>
          <a:xfrm>
            <a:off x="1179871" y="147484"/>
            <a:ext cx="7105292" cy="1275735"/>
          </a:xfrm>
        </p:spPr>
        <p:txBody>
          <a:bodyPr>
            <a:normAutofit/>
          </a:bodyPr>
          <a:lstStyle/>
          <a:p>
            <a:pPr algn="ctr" fontAlgn="auto">
              <a:spcAft>
                <a:spcPts val="0"/>
              </a:spcAft>
              <a:defRPr/>
            </a:pPr>
            <a:r>
              <a:rPr lang="en-US" dirty="0"/>
              <a:t>Troubleshooting &amp; Common Mistakes</a:t>
            </a:r>
            <a:endParaRPr dirty="0"/>
          </a:p>
        </p:txBody>
      </p:sp>
      <p:sp>
        <p:nvSpPr>
          <p:cNvPr id="8195" name="Content Placeholder 2">
            <a:extLst>
              <a:ext uri="{FF2B5EF4-FFF2-40B4-BE49-F238E27FC236}">
                <a16:creationId xmlns:a16="http://schemas.microsoft.com/office/drawing/2014/main" id="{C3BF6479-BE9E-B224-7D72-62BE2908E34E}"/>
              </a:ext>
            </a:extLst>
          </p:cNvPr>
          <p:cNvSpPr>
            <a:spLocks noGrp="1" noChangeArrowheads="1"/>
          </p:cNvSpPr>
          <p:nvPr>
            <p:ph idx="1"/>
          </p:nvPr>
        </p:nvSpPr>
        <p:spPr>
          <a:xfrm>
            <a:off x="951272" y="1762432"/>
            <a:ext cx="7278328" cy="4454012"/>
          </a:xfrm>
        </p:spPr>
        <p:txBody>
          <a:bodyPr rtlCol="0">
            <a:normAutofit lnSpcReduction="10000"/>
          </a:bodyPr>
          <a:lstStyle/>
          <a:p>
            <a:pPr marL="0" indent="0" fontAlgn="auto">
              <a:spcAft>
                <a:spcPts val="0"/>
              </a:spcAft>
              <a:buNone/>
              <a:defRPr/>
            </a:pPr>
            <a:r>
              <a:rPr lang="en-US" sz="1800" b="1" dirty="0"/>
              <a:t>Common Issues &amp; How to Fix Them</a:t>
            </a:r>
            <a:endParaRPr lang="en-US" sz="1800" dirty="0"/>
          </a:p>
          <a:p>
            <a:pPr fontAlgn="auto">
              <a:spcAft>
                <a:spcPts val="0"/>
              </a:spcAft>
              <a:defRPr/>
            </a:pPr>
            <a:r>
              <a:rPr lang="en-US" sz="1800" dirty="0"/>
              <a:t>Power LED off → check Node Bus power and solder joints</a:t>
            </a:r>
          </a:p>
          <a:p>
            <a:pPr fontAlgn="auto">
              <a:spcAft>
                <a:spcPts val="0"/>
              </a:spcAft>
              <a:defRPr/>
            </a:pPr>
            <a:r>
              <a:rPr lang="en-US" sz="1800" dirty="0"/>
              <a:t>Occupancy LED stuck on/off → check sense resistor and MCT6H</a:t>
            </a:r>
          </a:p>
          <a:p>
            <a:pPr fontAlgn="auto">
              <a:spcAft>
                <a:spcPts val="0"/>
              </a:spcAft>
              <a:defRPr/>
            </a:pPr>
            <a:r>
              <a:rPr lang="en-US" sz="1800" dirty="0"/>
              <a:t>No block activity on Node Card → verify I2C address settings</a:t>
            </a:r>
          </a:p>
          <a:p>
            <a:pPr fontAlgn="auto">
              <a:spcAft>
                <a:spcPts val="0"/>
              </a:spcAft>
              <a:defRPr/>
            </a:pPr>
            <a:r>
              <a:rPr lang="en-US" sz="1800" dirty="0"/>
              <a:t>Multiple cards not detected → address conflicts on BUS A/B</a:t>
            </a:r>
          </a:p>
          <a:p>
            <a:pPr fontAlgn="auto">
              <a:spcAft>
                <a:spcPts val="0"/>
              </a:spcAft>
              <a:defRPr/>
            </a:pPr>
            <a:r>
              <a:rPr lang="en-US" sz="1800" dirty="0"/>
              <a:t>Card identified incorrectly → EEPROM not programmed or misaligned</a:t>
            </a:r>
          </a:p>
          <a:p>
            <a:pPr fontAlgn="auto">
              <a:spcAft>
                <a:spcPts val="0"/>
              </a:spcAft>
              <a:defRPr/>
            </a:pPr>
            <a:r>
              <a:rPr lang="en-US" sz="1800" dirty="0"/>
              <a:t>Use Node Card self-test → confirm the Node can see each I2C card on the bus</a:t>
            </a:r>
          </a:p>
          <a:p>
            <a:pPr fontAlgn="auto">
              <a:spcAft>
                <a:spcPts val="0"/>
              </a:spcAft>
              <a:defRPr/>
            </a:pPr>
            <a:r>
              <a:rPr lang="en-US" sz="1800" dirty="0"/>
              <a:t>CAN bus events missing → Node Card not reading MCP23017</a:t>
            </a:r>
          </a:p>
          <a:p>
            <a:pPr fontAlgn="auto">
              <a:spcAft>
                <a:spcPts val="0"/>
              </a:spcAft>
              <a:defRPr/>
            </a:pPr>
            <a:r>
              <a:rPr lang="en-US" sz="1800" dirty="0"/>
              <a:t>No block input → cable from breakout board not seated fully</a:t>
            </a:r>
          </a:p>
        </p:txBody>
      </p:sp>
      <p:sp>
        <p:nvSpPr>
          <p:cNvPr id="4" name="Footer Placeholder 3">
            <a:extLst>
              <a:ext uri="{FF2B5EF4-FFF2-40B4-BE49-F238E27FC236}">
                <a16:creationId xmlns:a16="http://schemas.microsoft.com/office/drawing/2014/main" id="{3A5CCA8A-4BCD-F681-1FD2-0C288D6C7DC3}"/>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96BE2976-1BBF-BFD6-AABD-DA7E93423983}"/>
              </a:ext>
            </a:extLst>
          </p:cNvPr>
          <p:cNvSpPr>
            <a:spLocks noGrp="1"/>
          </p:cNvSpPr>
          <p:nvPr>
            <p:ph type="sldNum" sz="quarter" idx="12"/>
          </p:nvPr>
        </p:nvSpPr>
        <p:spPr/>
        <p:txBody>
          <a:bodyPr/>
          <a:lstStyle/>
          <a:p>
            <a:pPr>
              <a:defRPr/>
            </a:pPr>
            <a:fld id="{00C40BD9-C74F-4A3C-870A-BD304E9532E8}" type="slidenum">
              <a:rPr lang="en-US"/>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7CC5F-5DBB-E0AE-2C1A-A5C0985C25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077CFA-65FF-FBB9-60A8-8D972DF80854}"/>
              </a:ext>
            </a:extLst>
          </p:cNvPr>
          <p:cNvSpPr>
            <a:spLocks noGrp="1"/>
          </p:cNvSpPr>
          <p:nvPr>
            <p:ph type="title"/>
          </p:nvPr>
        </p:nvSpPr>
        <p:spPr>
          <a:xfrm>
            <a:off x="1179871" y="147484"/>
            <a:ext cx="7105292" cy="1275735"/>
          </a:xfrm>
        </p:spPr>
        <p:txBody>
          <a:bodyPr>
            <a:normAutofit/>
          </a:bodyPr>
          <a:lstStyle/>
          <a:p>
            <a:pPr algn="ctr" fontAlgn="auto">
              <a:spcAft>
                <a:spcPts val="0"/>
              </a:spcAft>
              <a:defRPr/>
            </a:pPr>
            <a:r>
              <a:rPr lang="en-US" dirty="0"/>
              <a:t>Troubleshooting &amp; Common Mistakes</a:t>
            </a:r>
            <a:endParaRPr dirty="0"/>
          </a:p>
        </p:txBody>
      </p:sp>
      <p:sp>
        <p:nvSpPr>
          <p:cNvPr id="8195" name="Content Placeholder 2">
            <a:extLst>
              <a:ext uri="{FF2B5EF4-FFF2-40B4-BE49-F238E27FC236}">
                <a16:creationId xmlns:a16="http://schemas.microsoft.com/office/drawing/2014/main" id="{1671BF3A-B241-87F1-1022-3E850F1F089F}"/>
              </a:ext>
            </a:extLst>
          </p:cNvPr>
          <p:cNvSpPr>
            <a:spLocks noGrp="1" noChangeArrowheads="1"/>
          </p:cNvSpPr>
          <p:nvPr>
            <p:ph idx="1"/>
          </p:nvPr>
        </p:nvSpPr>
        <p:spPr>
          <a:xfrm>
            <a:off x="951272" y="1762432"/>
            <a:ext cx="7278328" cy="4454012"/>
          </a:xfrm>
        </p:spPr>
        <p:txBody>
          <a:bodyPr rtlCol="0">
            <a:normAutofit lnSpcReduction="10000"/>
          </a:bodyPr>
          <a:lstStyle/>
          <a:p>
            <a:pPr marL="0" indent="0" fontAlgn="auto">
              <a:spcAft>
                <a:spcPts val="0"/>
              </a:spcAft>
              <a:buNone/>
              <a:defRPr/>
            </a:pPr>
            <a:r>
              <a:rPr lang="en-US" sz="1800" b="1" dirty="0"/>
              <a:t>Common Issues &amp; How to Fix Them</a:t>
            </a:r>
            <a:endParaRPr lang="en-US" sz="1800" dirty="0"/>
          </a:p>
          <a:p>
            <a:pPr fontAlgn="auto">
              <a:spcAft>
                <a:spcPts val="0"/>
              </a:spcAft>
              <a:defRPr/>
            </a:pPr>
            <a:r>
              <a:rPr lang="en-US" sz="1800" dirty="0"/>
              <a:t>Power LED off → check Node Bus power and solder joints</a:t>
            </a:r>
          </a:p>
          <a:p>
            <a:pPr fontAlgn="auto">
              <a:spcAft>
                <a:spcPts val="0"/>
              </a:spcAft>
              <a:defRPr/>
            </a:pPr>
            <a:r>
              <a:rPr lang="en-US" sz="1800" dirty="0"/>
              <a:t>Occupancy LED stuck on/off → check sense resistor and MCT6H</a:t>
            </a:r>
          </a:p>
          <a:p>
            <a:pPr fontAlgn="auto">
              <a:spcAft>
                <a:spcPts val="0"/>
              </a:spcAft>
              <a:defRPr/>
            </a:pPr>
            <a:r>
              <a:rPr lang="en-US" sz="1800" dirty="0"/>
              <a:t>No block activity on Node Card → verify I2C address settings</a:t>
            </a:r>
          </a:p>
          <a:p>
            <a:pPr fontAlgn="auto">
              <a:spcAft>
                <a:spcPts val="0"/>
              </a:spcAft>
              <a:defRPr/>
            </a:pPr>
            <a:r>
              <a:rPr lang="en-US" sz="1800" dirty="0"/>
              <a:t>Multiple cards not detected → address conflicts on BUS A/B</a:t>
            </a:r>
          </a:p>
          <a:p>
            <a:pPr fontAlgn="auto">
              <a:spcAft>
                <a:spcPts val="0"/>
              </a:spcAft>
              <a:defRPr/>
            </a:pPr>
            <a:r>
              <a:rPr lang="en-US" sz="1800" dirty="0"/>
              <a:t>Card identified incorrectly → EEPROM not programmed or misaligned</a:t>
            </a:r>
          </a:p>
          <a:p>
            <a:pPr fontAlgn="auto">
              <a:spcAft>
                <a:spcPts val="0"/>
              </a:spcAft>
              <a:defRPr/>
            </a:pPr>
            <a:r>
              <a:rPr lang="en-US" sz="1800" dirty="0"/>
              <a:t>Use Node Card self-test → confirm the Node can see each I2C card on the bus</a:t>
            </a:r>
          </a:p>
          <a:p>
            <a:pPr fontAlgn="auto">
              <a:spcAft>
                <a:spcPts val="0"/>
              </a:spcAft>
              <a:defRPr/>
            </a:pPr>
            <a:r>
              <a:rPr lang="en-US" sz="1800" dirty="0"/>
              <a:t>CAN bus events missing → Node Card not reading MCP23017</a:t>
            </a:r>
          </a:p>
          <a:p>
            <a:pPr fontAlgn="auto">
              <a:spcAft>
                <a:spcPts val="0"/>
              </a:spcAft>
              <a:defRPr/>
            </a:pPr>
            <a:r>
              <a:rPr lang="en-US" sz="1800" dirty="0"/>
              <a:t>No block input → cable from breakout board not seated fully</a:t>
            </a:r>
          </a:p>
        </p:txBody>
      </p:sp>
      <p:sp>
        <p:nvSpPr>
          <p:cNvPr id="4" name="Footer Placeholder 3">
            <a:extLst>
              <a:ext uri="{FF2B5EF4-FFF2-40B4-BE49-F238E27FC236}">
                <a16:creationId xmlns:a16="http://schemas.microsoft.com/office/drawing/2014/main" id="{BBCBC196-5C84-B2A7-718A-54F2A26DCE36}"/>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B2020E2B-E7BB-4F2B-4BF0-3845B414795A}"/>
              </a:ext>
            </a:extLst>
          </p:cNvPr>
          <p:cNvSpPr>
            <a:spLocks noGrp="1"/>
          </p:cNvSpPr>
          <p:nvPr>
            <p:ph type="sldNum" sz="quarter" idx="12"/>
          </p:nvPr>
        </p:nvSpPr>
        <p:spPr/>
        <p:txBody>
          <a:bodyPr/>
          <a:lstStyle/>
          <a:p>
            <a:pPr>
              <a:defRPr/>
            </a:pPr>
            <a:fld id="{00C40BD9-C74F-4A3C-870A-BD304E9532E8}" type="slidenum">
              <a:rPr lang="en-US"/>
              <a:pPr>
                <a:defRPr/>
              </a:pPr>
              <a:t>17</a:t>
            </a:fld>
            <a:endParaRPr lang="en-US"/>
          </a:p>
        </p:txBody>
      </p:sp>
    </p:spTree>
    <p:extLst>
      <p:ext uri="{BB962C8B-B14F-4D97-AF65-F5344CB8AC3E}">
        <p14:creationId xmlns:p14="http://schemas.microsoft.com/office/powerpoint/2010/main" val="549801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949C2-F3BD-1082-C159-00627A5C86EE}"/>
              </a:ext>
            </a:extLst>
          </p:cNvPr>
          <p:cNvSpPr>
            <a:spLocks noGrp="1"/>
          </p:cNvSpPr>
          <p:nvPr>
            <p:ph type="title"/>
          </p:nvPr>
        </p:nvSpPr>
        <p:spPr>
          <a:xfrm>
            <a:off x="737419" y="140110"/>
            <a:ext cx="7547744" cy="1425563"/>
          </a:xfrm>
        </p:spPr>
        <p:txBody>
          <a:bodyPr>
            <a:normAutofit fontScale="90000"/>
          </a:bodyPr>
          <a:lstStyle/>
          <a:p>
            <a:pPr algn="ctr" fontAlgn="auto">
              <a:spcAft>
                <a:spcPts val="0"/>
              </a:spcAft>
              <a:defRPr/>
            </a:pPr>
            <a:r>
              <a:rPr lang="en-US" dirty="0"/>
              <a:t>Usage Example: </a:t>
            </a:r>
            <a:br>
              <a:rPr lang="en-US" dirty="0"/>
            </a:br>
            <a:r>
              <a:rPr lang="en-US" dirty="0"/>
              <a:t>What Detection </a:t>
            </a:r>
            <a:r>
              <a:rPr lang="en-US" i="1" dirty="0"/>
              <a:t>Does</a:t>
            </a:r>
            <a:r>
              <a:rPr lang="en-US" dirty="0"/>
              <a:t> in Fusion</a:t>
            </a:r>
            <a:endParaRPr dirty="0"/>
          </a:p>
        </p:txBody>
      </p:sp>
      <p:sp>
        <p:nvSpPr>
          <p:cNvPr id="8195" name="Content Placeholder 2">
            <a:extLst>
              <a:ext uri="{FF2B5EF4-FFF2-40B4-BE49-F238E27FC236}">
                <a16:creationId xmlns:a16="http://schemas.microsoft.com/office/drawing/2014/main" id="{9739F2CD-89B8-BAFD-7D87-E1652506EB8F}"/>
              </a:ext>
            </a:extLst>
          </p:cNvPr>
          <p:cNvSpPr>
            <a:spLocks noGrp="1" noChangeArrowheads="1"/>
          </p:cNvSpPr>
          <p:nvPr>
            <p:ph idx="1"/>
          </p:nvPr>
        </p:nvSpPr>
        <p:spPr>
          <a:xfrm>
            <a:off x="1246239" y="1565673"/>
            <a:ext cx="7160341" cy="4783508"/>
          </a:xfrm>
        </p:spPr>
        <p:txBody>
          <a:bodyPr rtlCol="0">
            <a:normAutofit fontScale="92500"/>
          </a:bodyPr>
          <a:lstStyle/>
          <a:p>
            <a:pPr marL="0" indent="0" fontAlgn="auto">
              <a:spcAft>
                <a:spcPts val="0"/>
              </a:spcAft>
              <a:buNone/>
              <a:defRPr/>
            </a:pPr>
            <a:r>
              <a:rPr lang="en-US" b="1" dirty="0"/>
              <a:t>What Happens After a Block Is Detected?</a:t>
            </a:r>
            <a:endParaRPr lang="en-US" dirty="0"/>
          </a:p>
          <a:p>
            <a:pPr fontAlgn="auto">
              <a:spcAft>
                <a:spcPts val="0"/>
              </a:spcAft>
              <a:defRPr/>
            </a:pPr>
            <a:r>
              <a:rPr lang="en-US" dirty="0"/>
              <a:t>BOD Card reports </a:t>
            </a:r>
            <a:r>
              <a:rPr lang="en-US" i="1" dirty="0"/>
              <a:t>Occupied</a:t>
            </a:r>
            <a:r>
              <a:rPr lang="en-US" dirty="0"/>
              <a:t> / </a:t>
            </a:r>
            <a:r>
              <a:rPr lang="en-US" i="1" dirty="0"/>
              <a:t>Clear</a:t>
            </a:r>
            <a:endParaRPr lang="en-US" dirty="0"/>
          </a:p>
          <a:p>
            <a:pPr fontAlgn="auto">
              <a:spcAft>
                <a:spcPts val="0"/>
              </a:spcAft>
              <a:defRPr/>
            </a:pPr>
            <a:r>
              <a:rPr lang="en-US" dirty="0"/>
              <a:t>Node Card publishes an </a:t>
            </a:r>
            <a:r>
              <a:rPr lang="en-US" b="1" dirty="0"/>
              <a:t>LCC Event</a:t>
            </a:r>
            <a:endParaRPr lang="en-US" dirty="0"/>
          </a:p>
          <a:p>
            <a:pPr fontAlgn="auto">
              <a:spcAft>
                <a:spcPts val="0"/>
              </a:spcAft>
              <a:defRPr/>
            </a:pPr>
            <a:r>
              <a:rPr lang="en-US" dirty="0"/>
              <a:t>Logic rules react to that event</a:t>
            </a:r>
          </a:p>
          <a:p>
            <a:pPr fontAlgn="auto">
              <a:spcAft>
                <a:spcPts val="0"/>
              </a:spcAft>
              <a:defRPr/>
            </a:pPr>
            <a:r>
              <a:rPr lang="en-US" dirty="0"/>
              <a:t>Signals change aspect automatically</a:t>
            </a:r>
          </a:p>
          <a:p>
            <a:pPr fontAlgn="auto">
              <a:spcAft>
                <a:spcPts val="0"/>
              </a:spcAft>
              <a:defRPr/>
            </a:pPr>
            <a:r>
              <a:rPr lang="en-US" dirty="0"/>
              <a:t>Turnouts can be locked when blocks are occupied</a:t>
            </a:r>
          </a:p>
          <a:p>
            <a:pPr fontAlgn="auto">
              <a:spcAft>
                <a:spcPts val="0"/>
              </a:spcAft>
              <a:defRPr/>
            </a:pPr>
            <a:r>
              <a:rPr lang="en-US" dirty="0"/>
              <a:t>Sounds, lighting, and routes can be triggered</a:t>
            </a:r>
          </a:p>
          <a:p>
            <a:pPr fontAlgn="auto">
              <a:spcAft>
                <a:spcPts val="0"/>
              </a:spcAft>
              <a:defRPr/>
            </a:pPr>
            <a:r>
              <a:rPr lang="en-US" dirty="0"/>
              <a:t>Automation becomes layout-wide, not card-by-card</a:t>
            </a:r>
          </a:p>
        </p:txBody>
      </p:sp>
      <p:sp>
        <p:nvSpPr>
          <p:cNvPr id="4" name="Footer Placeholder 3">
            <a:extLst>
              <a:ext uri="{FF2B5EF4-FFF2-40B4-BE49-F238E27FC236}">
                <a16:creationId xmlns:a16="http://schemas.microsoft.com/office/drawing/2014/main" id="{701E9DBA-CBA2-E842-B32D-84CD5AAF6C9A}"/>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CE075A1B-12F7-C1EC-0D9C-DB57AD7980DA}"/>
              </a:ext>
            </a:extLst>
          </p:cNvPr>
          <p:cNvSpPr>
            <a:spLocks noGrp="1"/>
          </p:cNvSpPr>
          <p:nvPr>
            <p:ph type="sldNum" sz="quarter" idx="12"/>
          </p:nvPr>
        </p:nvSpPr>
        <p:spPr/>
        <p:txBody>
          <a:bodyPr/>
          <a:lstStyle/>
          <a:p>
            <a:pPr>
              <a:defRPr/>
            </a:pPr>
            <a:fld id="{41A398EC-BBE5-4324-824F-9335CF67CDD1}" type="slidenum">
              <a:rPr lang="en-US"/>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C0613-BF2D-E58A-BBFE-8CF0700F1BB4}"/>
              </a:ext>
            </a:extLst>
          </p:cNvPr>
          <p:cNvSpPr>
            <a:spLocks noGrp="1"/>
          </p:cNvSpPr>
          <p:nvPr>
            <p:ph type="title"/>
          </p:nvPr>
        </p:nvSpPr>
        <p:spPr>
          <a:xfrm>
            <a:off x="1268361" y="88490"/>
            <a:ext cx="7016802" cy="1578078"/>
          </a:xfrm>
        </p:spPr>
        <p:txBody>
          <a:bodyPr>
            <a:normAutofit/>
          </a:bodyPr>
          <a:lstStyle/>
          <a:p>
            <a:pPr algn="ctr" fontAlgn="auto">
              <a:spcAft>
                <a:spcPts val="0"/>
              </a:spcAft>
              <a:defRPr/>
            </a:pPr>
            <a:r>
              <a:rPr lang="en-US" dirty="0"/>
              <a:t>Fusion &amp; NMRA LCC Foundation</a:t>
            </a:r>
            <a:endParaRPr dirty="0"/>
          </a:p>
        </p:txBody>
      </p:sp>
      <p:sp>
        <p:nvSpPr>
          <p:cNvPr id="8195" name="Content Placeholder 2">
            <a:extLst>
              <a:ext uri="{FF2B5EF4-FFF2-40B4-BE49-F238E27FC236}">
                <a16:creationId xmlns:a16="http://schemas.microsoft.com/office/drawing/2014/main" id="{6F54F451-759C-2639-EB27-DC951012CB75}"/>
              </a:ext>
            </a:extLst>
          </p:cNvPr>
          <p:cNvSpPr>
            <a:spLocks noGrp="1" noChangeArrowheads="1"/>
          </p:cNvSpPr>
          <p:nvPr>
            <p:ph idx="1"/>
          </p:nvPr>
        </p:nvSpPr>
        <p:spPr>
          <a:xfrm>
            <a:off x="951271" y="1565672"/>
            <a:ext cx="7333891" cy="4687644"/>
          </a:xfrm>
        </p:spPr>
        <p:txBody>
          <a:bodyPr rtlCol="0">
            <a:normAutofit fontScale="92500" lnSpcReduction="10000"/>
          </a:bodyPr>
          <a:lstStyle/>
          <a:p>
            <a:pPr marL="0" indent="0" fontAlgn="auto">
              <a:spcAft>
                <a:spcPts val="0"/>
              </a:spcAft>
              <a:buNone/>
              <a:defRPr/>
            </a:pPr>
            <a:r>
              <a:rPr lang="en-US" dirty="0"/>
              <a:t>How Fusion Builds on NMRA Standards</a:t>
            </a:r>
          </a:p>
          <a:p>
            <a:pPr fontAlgn="auto">
              <a:spcAft>
                <a:spcPts val="0"/>
              </a:spcAft>
              <a:buFont typeface="Wingdings" panose="05000000000000000000" pitchFamily="2" charset="2"/>
              <a:buChar char="ü"/>
              <a:defRPr/>
            </a:pPr>
            <a:r>
              <a:rPr lang="en-US" dirty="0"/>
              <a:t>Built on the NMRA LCC (Layout Command Control) standard</a:t>
            </a:r>
          </a:p>
          <a:p>
            <a:pPr fontAlgn="auto">
              <a:spcAft>
                <a:spcPts val="0"/>
              </a:spcAft>
              <a:buFont typeface="Wingdings" panose="05000000000000000000" pitchFamily="2" charset="2"/>
              <a:buChar char="ü"/>
              <a:defRPr/>
            </a:pPr>
            <a:r>
              <a:rPr lang="en-US" dirty="0"/>
              <a:t>Uses the open-source OpenLCB / LCC software stack</a:t>
            </a:r>
          </a:p>
          <a:p>
            <a:pPr fontAlgn="auto">
              <a:spcAft>
                <a:spcPts val="0"/>
              </a:spcAft>
              <a:buFont typeface="Wingdings" panose="05000000000000000000" pitchFamily="2" charset="2"/>
              <a:buChar char="ü"/>
              <a:defRPr/>
            </a:pPr>
            <a:r>
              <a:rPr lang="en-US" dirty="0"/>
              <a:t>Fully interoperable with other LCC-compliant products and tools</a:t>
            </a:r>
          </a:p>
          <a:p>
            <a:pPr fontAlgn="auto">
              <a:spcAft>
                <a:spcPts val="0"/>
              </a:spcAft>
              <a:buFont typeface="Wingdings" panose="05000000000000000000" pitchFamily="2" charset="2"/>
              <a:buChar char="ü"/>
              <a:defRPr/>
            </a:pPr>
            <a:r>
              <a:rPr lang="en-US" dirty="0"/>
              <a:t>Extends LCC with modular cards, logic, and DIY-friendly hardware</a:t>
            </a:r>
          </a:p>
          <a:p>
            <a:pPr fontAlgn="auto">
              <a:spcAft>
                <a:spcPts val="0"/>
              </a:spcAft>
              <a:buFont typeface="Wingdings" panose="05000000000000000000" pitchFamily="2" charset="2"/>
              <a:buChar char="ü"/>
              <a:defRPr/>
            </a:pPr>
            <a:r>
              <a:rPr lang="en-US" dirty="0"/>
              <a:t>Credit to NMRA LCC and OpenLCB contributors for the core architecture</a:t>
            </a:r>
          </a:p>
        </p:txBody>
      </p:sp>
      <p:sp>
        <p:nvSpPr>
          <p:cNvPr id="4" name="Footer Placeholder 3">
            <a:extLst>
              <a:ext uri="{FF2B5EF4-FFF2-40B4-BE49-F238E27FC236}">
                <a16:creationId xmlns:a16="http://schemas.microsoft.com/office/drawing/2014/main" id="{E7A25DF6-4E72-7A10-F5DF-617930FB3C6A}"/>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6EDF19A6-08D8-34C5-7297-5C23EF92D632}"/>
              </a:ext>
            </a:extLst>
          </p:cNvPr>
          <p:cNvSpPr>
            <a:spLocks noGrp="1"/>
          </p:cNvSpPr>
          <p:nvPr>
            <p:ph type="sldNum" sz="quarter" idx="12"/>
          </p:nvPr>
        </p:nvSpPr>
        <p:spPr/>
        <p:txBody>
          <a:bodyPr/>
          <a:lstStyle/>
          <a:p>
            <a:pPr>
              <a:defRPr/>
            </a:pPr>
            <a:fld id="{35DF4D06-2661-4CE2-B872-24618CE1D866}" type="slidenum">
              <a:rPr lang="en-US"/>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8D1C7-EF7C-B381-037E-FFA434E6F2C8}"/>
              </a:ext>
            </a:extLst>
          </p:cNvPr>
          <p:cNvSpPr>
            <a:spLocks noGrp="1"/>
          </p:cNvSpPr>
          <p:nvPr>
            <p:ph type="title"/>
          </p:nvPr>
        </p:nvSpPr>
        <p:spPr>
          <a:xfrm>
            <a:off x="759542" y="221226"/>
            <a:ext cx="7838767" cy="1226574"/>
          </a:xfrm>
        </p:spPr>
        <p:txBody>
          <a:bodyPr>
            <a:normAutofit/>
          </a:bodyPr>
          <a:lstStyle/>
          <a:p>
            <a:pPr algn="ctr" fontAlgn="auto">
              <a:spcAft>
                <a:spcPts val="0"/>
              </a:spcAft>
              <a:defRPr/>
            </a:pPr>
            <a:r>
              <a:rPr lang="en-US" dirty="0"/>
              <a:t>Recap: What the Block Breakout Board Did</a:t>
            </a:r>
            <a:endParaRPr dirty="0"/>
          </a:p>
        </p:txBody>
      </p:sp>
      <p:sp>
        <p:nvSpPr>
          <p:cNvPr id="8195" name="Content Placeholder 2">
            <a:extLst>
              <a:ext uri="{FF2B5EF4-FFF2-40B4-BE49-F238E27FC236}">
                <a16:creationId xmlns:a16="http://schemas.microsoft.com/office/drawing/2014/main" id="{C399E0EB-86EB-CE86-DD96-E4853FB80349}"/>
              </a:ext>
            </a:extLst>
          </p:cNvPr>
          <p:cNvSpPr>
            <a:spLocks noGrp="1" noChangeArrowheads="1"/>
          </p:cNvSpPr>
          <p:nvPr>
            <p:ph idx="1"/>
          </p:nvPr>
        </p:nvSpPr>
        <p:spPr>
          <a:xfrm>
            <a:off x="1784748" y="1675210"/>
            <a:ext cx="6216253" cy="3829050"/>
          </a:xfrm>
        </p:spPr>
        <p:txBody>
          <a:bodyPr rtlCol="0">
            <a:normAutofit fontScale="92500"/>
          </a:bodyPr>
          <a:lstStyle/>
          <a:p>
            <a:pPr marL="0" indent="0" fontAlgn="auto">
              <a:spcAft>
                <a:spcPts val="0"/>
              </a:spcAft>
              <a:buNone/>
              <a:defRPr/>
            </a:pPr>
            <a:r>
              <a:rPr lang="en-US" sz="2100" b="1" dirty="0"/>
              <a:t>What We Learned Last Time</a:t>
            </a:r>
            <a:endParaRPr lang="en-US" sz="2100" dirty="0"/>
          </a:p>
          <a:p>
            <a:pPr fontAlgn="auto">
              <a:spcAft>
                <a:spcPts val="0"/>
              </a:spcAft>
              <a:defRPr/>
            </a:pPr>
            <a:r>
              <a:rPr lang="en-US" sz="2100" dirty="0"/>
              <a:t>Block Breakout board organizes block feeder wiring</a:t>
            </a:r>
          </a:p>
          <a:p>
            <a:pPr fontAlgn="auto">
              <a:spcAft>
                <a:spcPts val="0"/>
              </a:spcAft>
              <a:defRPr/>
            </a:pPr>
            <a:r>
              <a:rPr lang="en-US" sz="2100" dirty="0"/>
              <a:t>Brings the gapped-rail (Rail B) from each block into one connector</a:t>
            </a:r>
          </a:p>
          <a:p>
            <a:pPr fontAlgn="auto">
              <a:spcAft>
                <a:spcPts val="0"/>
              </a:spcAft>
              <a:defRPr/>
            </a:pPr>
            <a:r>
              <a:rPr lang="en-US" sz="2100" dirty="0"/>
              <a:t>Carries those signals cleanly to the BOD Card</a:t>
            </a:r>
          </a:p>
          <a:p>
            <a:pPr fontAlgn="auto">
              <a:spcAft>
                <a:spcPts val="0"/>
              </a:spcAft>
              <a:defRPr/>
            </a:pPr>
            <a:r>
              <a:rPr lang="en-US" sz="2100" dirty="0"/>
              <a:t>Optional trickle-detection and snubber features</a:t>
            </a:r>
          </a:p>
          <a:p>
            <a:pPr fontAlgn="auto">
              <a:spcAft>
                <a:spcPts val="0"/>
              </a:spcAft>
              <a:defRPr/>
            </a:pPr>
            <a:r>
              <a:rPr lang="en-US" sz="2100" dirty="0"/>
              <a:t>No logic on the breakout board — purely electrical</a:t>
            </a:r>
          </a:p>
          <a:p>
            <a:pPr fontAlgn="auto">
              <a:spcAft>
                <a:spcPts val="0"/>
              </a:spcAft>
              <a:defRPr/>
            </a:pPr>
            <a:r>
              <a:rPr lang="en-US" sz="2100" dirty="0"/>
              <a:t>Foundation layer for the BOD Card</a:t>
            </a:r>
          </a:p>
        </p:txBody>
      </p:sp>
      <p:sp>
        <p:nvSpPr>
          <p:cNvPr id="4" name="Footer Placeholder 3">
            <a:extLst>
              <a:ext uri="{FF2B5EF4-FFF2-40B4-BE49-F238E27FC236}">
                <a16:creationId xmlns:a16="http://schemas.microsoft.com/office/drawing/2014/main" id="{3F983C17-1B92-F76D-3832-28EE0C235322}"/>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E9ACD6EF-CCAB-F966-E45C-B1AFF1D43936}"/>
              </a:ext>
            </a:extLst>
          </p:cNvPr>
          <p:cNvSpPr>
            <a:spLocks noGrp="1"/>
          </p:cNvSpPr>
          <p:nvPr>
            <p:ph type="sldNum" sz="quarter" idx="12"/>
          </p:nvPr>
        </p:nvSpPr>
        <p:spPr/>
        <p:txBody>
          <a:bodyPr/>
          <a:lstStyle/>
          <a:p>
            <a:pPr>
              <a:defRPr/>
            </a:pPr>
            <a:fld id="{E7A88451-ADC8-4628-8A94-E4DC06D20CEA}" type="slidenum">
              <a:rPr lang="en-US"/>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EDE2F-2575-A01E-C535-F0348823C690}"/>
              </a:ext>
            </a:extLst>
          </p:cNvPr>
          <p:cNvSpPr>
            <a:spLocks noGrp="1"/>
          </p:cNvSpPr>
          <p:nvPr>
            <p:ph type="title"/>
          </p:nvPr>
        </p:nvSpPr>
        <p:spPr>
          <a:xfrm>
            <a:off x="1161907" y="88490"/>
            <a:ext cx="7123256" cy="1477183"/>
          </a:xfrm>
        </p:spPr>
        <p:txBody>
          <a:bodyPr>
            <a:normAutofit/>
          </a:bodyPr>
          <a:lstStyle/>
          <a:p>
            <a:pPr algn="ctr" fontAlgn="auto">
              <a:spcAft>
                <a:spcPts val="0"/>
              </a:spcAft>
              <a:defRPr/>
            </a:pPr>
            <a:r>
              <a:rPr lang="en-US" dirty="0"/>
              <a:t>Wrap-Up &amp; What’s Next</a:t>
            </a:r>
            <a:endParaRPr dirty="0"/>
          </a:p>
        </p:txBody>
      </p:sp>
      <p:sp>
        <p:nvSpPr>
          <p:cNvPr id="44035" name="Content Placeholder 2">
            <a:extLst>
              <a:ext uri="{FF2B5EF4-FFF2-40B4-BE49-F238E27FC236}">
                <a16:creationId xmlns:a16="http://schemas.microsoft.com/office/drawing/2014/main" id="{14F221D2-CAEF-2F09-52BD-1B8D30DCEEE6}"/>
              </a:ext>
            </a:extLst>
          </p:cNvPr>
          <p:cNvSpPr>
            <a:spLocks noGrp="1" noChangeArrowheads="1"/>
          </p:cNvSpPr>
          <p:nvPr>
            <p:ph idx="1"/>
          </p:nvPr>
        </p:nvSpPr>
        <p:spPr>
          <a:xfrm>
            <a:off x="973394" y="1423939"/>
            <a:ext cx="7396316" cy="4778477"/>
          </a:xfrm>
        </p:spPr>
        <p:txBody>
          <a:bodyPr rtlCol="0">
            <a:normAutofit fontScale="92500" lnSpcReduction="20000"/>
          </a:bodyPr>
          <a:lstStyle/>
          <a:p>
            <a:pPr marL="0" indent="0" fontAlgn="auto">
              <a:spcAft>
                <a:spcPts val="0"/>
              </a:spcAft>
              <a:buNone/>
              <a:defRPr/>
            </a:pPr>
            <a:r>
              <a:rPr lang="en-US" altLang="en-US" dirty="0"/>
              <a:t>BOD Card Summary</a:t>
            </a:r>
          </a:p>
          <a:p>
            <a:pPr fontAlgn="auto">
              <a:spcAft>
                <a:spcPts val="0"/>
              </a:spcAft>
              <a:buFont typeface="Wingdings" panose="05000000000000000000" pitchFamily="2" charset="2"/>
              <a:buChar char="ü"/>
              <a:defRPr/>
            </a:pPr>
            <a:r>
              <a:rPr lang="en-US" altLang="en-US" dirty="0"/>
              <a:t>Detects 8 blocks and reports their states</a:t>
            </a:r>
          </a:p>
          <a:p>
            <a:pPr fontAlgn="auto">
              <a:spcAft>
                <a:spcPts val="0"/>
              </a:spcAft>
              <a:buFont typeface="Wingdings" panose="05000000000000000000" pitchFamily="2" charset="2"/>
              <a:buChar char="ü"/>
              <a:defRPr/>
            </a:pPr>
            <a:r>
              <a:rPr lang="en-US" altLang="en-US" dirty="0"/>
              <a:t>Current detection via MCT6H</a:t>
            </a:r>
          </a:p>
          <a:p>
            <a:pPr fontAlgn="auto">
              <a:spcAft>
                <a:spcPts val="0"/>
              </a:spcAft>
              <a:buFont typeface="Wingdings" panose="05000000000000000000" pitchFamily="2" charset="2"/>
              <a:buChar char="ü"/>
              <a:defRPr/>
            </a:pPr>
            <a:r>
              <a:rPr lang="en-US" altLang="en-US" dirty="0"/>
              <a:t>MCP23017 provides clean digital inputs to the Node Card</a:t>
            </a:r>
          </a:p>
          <a:p>
            <a:pPr fontAlgn="auto">
              <a:spcAft>
                <a:spcPts val="0"/>
              </a:spcAft>
              <a:buFont typeface="Wingdings" panose="05000000000000000000" pitchFamily="2" charset="2"/>
              <a:buChar char="ü"/>
              <a:defRPr/>
            </a:pPr>
            <a:r>
              <a:rPr lang="en-US" altLang="en-US" dirty="0"/>
              <a:t>Occupancy events flow onto the kanbus</a:t>
            </a:r>
          </a:p>
          <a:p>
            <a:pPr fontAlgn="auto">
              <a:spcAft>
                <a:spcPts val="0"/>
              </a:spcAft>
              <a:buFont typeface="Wingdings" panose="05000000000000000000" pitchFamily="2" charset="2"/>
              <a:buChar char="ü"/>
              <a:defRPr/>
            </a:pPr>
            <a:r>
              <a:rPr lang="en-US" altLang="en-US" dirty="0"/>
              <a:t>Events drive logic, signals, routes, sound, and automation</a:t>
            </a:r>
          </a:p>
          <a:p>
            <a:pPr fontAlgn="auto">
              <a:spcAft>
                <a:spcPts val="0"/>
              </a:spcAft>
              <a:buFont typeface="Wingdings" panose="05000000000000000000" pitchFamily="2" charset="2"/>
              <a:buChar char="ü"/>
              <a:defRPr/>
            </a:pPr>
            <a:r>
              <a:rPr lang="en-US" altLang="en-US" dirty="0"/>
              <a:t>Modular design: easy to assemble, easy to expand</a:t>
            </a:r>
          </a:p>
          <a:p>
            <a:pPr fontAlgn="auto">
              <a:spcAft>
                <a:spcPts val="0"/>
              </a:spcAft>
              <a:buFont typeface="Wingdings" panose="05000000000000000000" pitchFamily="2" charset="2"/>
              <a:buChar char="ü"/>
              <a:defRPr/>
            </a:pPr>
            <a:r>
              <a:rPr lang="en-US" altLang="en-US" dirty="0"/>
              <a:t>Next Episode: The BSD Card — block detection + short-circuit protection.</a:t>
            </a:r>
          </a:p>
        </p:txBody>
      </p:sp>
      <p:sp>
        <p:nvSpPr>
          <p:cNvPr id="4" name="Footer Placeholder 3">
            <a:extLst>
              <a:ext uri="{FF2B5EF4-FFF2-40B4-BE49-F238E27FC236}">
                <a16:creationId xmlns:a16="http://schemas.microsoft.com/office/drawing/2014/main" id="{B426516E-F071-1C0D-0599-4F71D692B1D7}"/>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E4553527-9F7E-E89F-0659-2F347AD0422E}"/>
              </a:ext>
            </a:extLst>
          </p:cNvPr>
          <p:cNvSpPr>
            <a:spLocks noGrp="1"/>
          </p:cNvSpPr>
          <p:nvPr>
            <p:ph type="sldNum" sz="quarter" idx="12"/>
          </p:nvPr>
        </p:nvSpPr>
        <p:spPr/>
        <p:txBody>
          <a:bodyPr/>
          <a:lstStyle/>
          <a:p>
            <a:pPr>
              <a:defRPr/>
            </a:pPr>
            <a:fld id="{1B611128-046C-4334-9191-4CF5F49EC8FA}" type="slidenum">
              <a:rPr lang="en-US"/>
              <a:pPr>
                <a:defRPr/>
              </a:pPr>
              <a:t>20</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C1858-4530-7AFC-F4FD-0D5A5E354F86}"/>
              </a:ext>
            </a:extLst>
          </p:cNvPr>
          <p:cNvSpPr>
            <a:spLocks noGrp="1"/>
          </p:cNvSpPr>
          <p:nvPr>
            <p:ph type="title"/>
          </p:nvPr>
        </p:nvSpPr>
        <p:spPr>
          <a:xfrm>
            <a:off x="1231490" y="243348"/>
            <a:ext cx="7053673" cy="1262793"/>
          </a:xfrm>
        </p:spPr>
        <p:txBody>
          <a:bodyPr>
            <a:normAutofit/>
          </a:bodyPr>
          <a:lstStyle/>
          <a:p>
            <a:pPr algn="ctr" fontAlgn="auto">
              <a:spcAft>
                <a:spcPts val="0"/>
              </a:spcAft>
              <a:defRPr/>
            </a:pPr>
            <a:r>
              <a:rPr lang="en-US" dirty="0"/>
              <a:t>Where the BOD Card </a:t>
            </a:r>
            <a:br>
              <a:rPr lang="en-US" dirty="0"/>
            </a:br>
            <a:r>
              <a:rPr lang="en-US" dirty="0"/>
              <a:t>Fits &amp; What It Does</a:t>
            </a:r>
            <a:endParaRPr dirty="0"/>
          </a:p>
        </p:txBody>
      </p:sp>
      <p:sp>
        <p:nvSpPr>
          <p:cNvPr id="8195" name="Content Placeholder 2">
            <a:extLst>
              <a:ext uri="{FF2B5EF4-FFF2-40B4-BE49-F238E27FC236}">
                <a16:creationId xmlns:a16="http://schemas.microsoft.com/office/drawing/2014/main" id="{4E3DA659-60CD-705A-5934-33E36A5F35A5}"/>
              </a:ext>
            </a:extLst>
          </p:cNvPr>
          <p:cNvSpPr>
            <a:spLocks noGrp="1" noChangeArrowheads="1"/>
          </p:cNvSpPr>
          <p:nvPr>
            <p:ph idx="1"/>
          </p:nvPr>
        </p:nvSpPr>
        <p:spPr>
          <a:xfrm>
            <a:off x="1113965" y="1586719"/>
            <a:ext cx="7255745" cy="3324494"/>
          </a:xfrm>
        </p:spPr>
        <p:txBody>
          <a:bodyPr rtlCol="0">
            <a:normAutofit fontScale="85000" lnSpcReduction="10000"/>
          </a:bodyPr>
          <a:lstStyle/>
          <a:p>
            <a:pPr marL="0" indent="0" fontAlgn="auto">
              <a:spcAft>
                <a:spcPts val="0"/>
              </a:spcAft>
              <a:buNone/>
              <a:defRPr/>
            </a:pPr>
            <a:r>
              <a:rPr lang="en-US" dirty="0"/>
              <a:t>Its Role in Block Detection</a:t>
            </a:r>
          </a:p>
          <a:p>
            <a:pPr fontAlgn="auto">
              <a:spcAft>
                <a:spcPts val="0"/>
              </a:spcAft>
              <a:defRPr/>
            </a:pPr>
            <a:r>
              <a:rPr lang="en-US" dirty="0"/>
              <a:t>Receives 8 block signals from the breakout board</a:t>
            </a:r>
          </a:p>
          <a:p>
            <a:pPr fontAlgn="auto">
              <a:spcAft>
                <a:spcPts val="0"/>
              </a:spcAft>
              <a:defRPr/>
            </a:pPr>
            <a:r>
              <a:rPr lang="en-US" dirty="0"/>
              <a:t>Determines whether each block is occupied or clear</a:t>
            </a:r>
          </a:p>
          <a:p>
            <a:pPr fontAlgn="auto">
              <a:spcAft>
                <a:spcPts val="0"/>
              </a:spcAft>
              <a:defRPr/>
            </a:pPr>
            <a:r>
              <a:rPr lang="en-US" dirty="0"/>
              <a:t>Uses the MCP23017 to convert signals into digital values</a:t>
            </a:r>
          </a:p>
          <a:p>
            <a:pPr fontAlgn="auto">
              <a:spcAft>
                <a:spcPts val="0"/>
              </a:spcAft>
              <a:defRPr/>
            </a:pPr>
            <a:r>
              <a:rPr lang="en-US" dirty="0"/>
              <a:t>Sends results to the Node Card over I2C</a:t>
            </a:r>
          </a:p>
          <a:p>
            <a:pPr fontAlgn="auto">
              <a:spcAft>
                <a:spcPts val="0"/>
              </a:spcAft>
              <a:defRPr/>
            </a:pPr>
            <a:r>
              <a:rPr lang="en-US" dirty="0"/>
              <a:t>Node Card publishes occupancy events onto the CAN bus</a:t>
            </a:r>
          </a:p>
        </p:txBody>
      </p:sp>
      <p:sp>
        <p:nvSpPr>
          <p:cNvPr id="4" name="Footer Placeholder 3">
            <a:extLst>
              <a:ext uri="{FF2B5EF4-FFF2-40B4-BE49-F238E27FC236}">
                <a16:creationId xmlns:a16="http://schemas.microsoft.com/office/drawing/2014/main" id="{3572E894-AAC0-6E1B-F6AC-D8471559CE7A}"/>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5F609F93-CB80-7F67-BF42-03A6D93565D1}"/>
              </a:ext>
            </a:extLst>
          </p:cNvPr>
          <p:cNvSpPr>
            <a:spLocks noGrp="1"/>
          </p:cNvSpPr>
          <p:nvPr>
            <p:ph type="sldNum" sz="quarter" idx="12"/>
          </p:nvPr>
        </p:nvSpPr>
        <p:spPr/>
        <p:txBody>
          <a:bodyPr/>
          <a:lstStyle/>
          <a:p>
            <a:pPr>
              <a:defRPr/>
            </a:pPr>
            <a:fld id="{BC8A2E55-AD71-49A1-BC7B-7A109F4A24AD}" type="slidenum">
              <a:rPr lang="en-US"/>
              <a:pPr>
                <a:defRPr/>
              </a:pPr>
              <a:t>3</a:t>
            </a:fld>
            <a:endParaRPr lang="en-US"/>
          </a:p>
        </p:txBody>
      </p:sp>
      <p:pic>
        <p:nvPicPr>
          <p:cNvPr id="8198" name="Picture 4">
            <a:extLst>
              <a:ext uri="{FF2B5EF4-FFF2-40B4-BE49-F238E27FC236}">
                <a16:creationId xmlns:a16="http://schemas.microsoft.com/office/drawing/2014/main" id="{D06C14F9-6F4D-8F86-72A2-497705F22C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0632" y="5201612"/>
            <a:ext cx="6661547" cy="1091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8D990-409E-7EE1-E4FF-628B557E35BE}"/>
              </a:ext>
            </a:extLst>
          </p:cNvPr>
          <p:cNvSpPr>
            <a:spLocks noGrp="1"/>
          </p:cNvSpPr>
          <p:nvPr>
            <p:ph type="title"/>
          </p:nvPr>
        </p:nvSpPr>
        <p:spPr>
          <a:xfrm>
            <a:off x="1887141" y="147484"/>
            <a:ext cx="5815013" cy="870155"/>
          </a:xfrm>
        </p:spPr>
        <p:txBody>
          <a:bodyPr>
            <a:normAutofit/>
          </a:bodyPr>
          <a:lstStyle/>
          <a:p>
            <a:pPr algn="ctr" fontAlgn="auto">
              <a:spcAft>
                <a:spcPts val="0"/>
              </a:spcAft>
              <a:defRPr/>
            </a:pPr>
            <a:r>
              <a:rPr lang="en-US" dirty="0"/>
              <a:t>Top</a:t>
            </a:r>
            <a:r>
              <a:rPr lang="en-US" b="1" dirty="0"/>
              <a:t> View Overview</a:t>
            </a:r>
            <a:r>
              <a:rPr lang="en-US" dirty="0"/>
              <a:t> </a:t>
            </a:r>
            <a:endParaRPr dirty="0"/>
          </a:p>
        </p:txBody>
      </p:sp>
      <p:sp>
        <p:nvSpPr>
          <p:cNvPr id="8195" name="Content Placeholder 2">
            <a:extLst>
              <a:ext uri="{FF2B5EF4-FFF2-40B4-BE49-F238E27FC236}">
                <a16:creationId xmlns:a16="http://schemas.microsoft.com/office/drawing/2014/main" id="{4EACD9E2-D0C9-F5DB-6F26-3CB4D41C1520}"/>
              </a:ext>
            </a:extLst>
          </p:cNvPr>
          <p:cNvSpPr>
            <a:spLocks noGrp="1" noChangeArrowheads="1"/>
          </p:cNvSpPr>
          <p:nvPr>
            <p:ph idx="1"/>
          </p:nvPr>
        </p:nvSpPr>
        <p:spPr>
          <a:xfrm>
            <a:off x="774290" y="1675210"/>
            <a:ext cx="5486399" cy="3829050"/>
          </a:xfrm>
        </p:spPr>
        <p:txBody>
          <a:bodyPr rtlCol="0">
            <a:normAutofit fontScale="92500"/>
          </a:bodyPr>
          <a:lstStyle/>
          <a:p>
            <a:pPr marL="0" indent="0" fontAlgn="auto">
              <a:spcAft>
                <a:spcPts val="0"/>
              </a:spcAft>
              <a:buNone/>
              <a:defRPr/>
            </a:pPr>
            <a:r>
              <a:rPr lang="en-US" b="1" dirty="0"/>
              <a:t>BOD Card — Top Side Layout</a:t>
            </a:r>
            <a:endParaRPr lang="en-US" dirty="0"/>
          </a:p>
          <a:p>
            <a:pPr fontAlgn="auto">
              <a:spcAft>
                <a:spcPts val="0"/>
              </a:spcAft>
              <a:defRPr/>
            </a:pPr>
            <a:r>
              <a:rPr lang="en-US" dirty="0"/>
              <a:t>8 block input channels</a:t>
            </a:r>
          </a:p>
          <a:p>
            <a:pPr fontAlgn="auto">
              <a:spcAft>
                <a:spcPts val="0"/>
              </a:spcAft>
              <a:defRPr/>
            </a:pPr>
            <a:r>
              <a:rPr lang="en-US" dirty="0"/>
              <a:t>MCP23017 input processor</a:t>
            </a:r>
          </a:p>
          <a:p>
            <a:pPr fontAlgn="auto">
              <a:spcAft>
                <a:spcPts val="0"/>
              </a:spcAft>
              <a:defRPr/>
            </a:pPr>
            <a:r>
              <a:rPr lang="en-US" dirty="0"/>
              <a:t>Address switch (I2C address selection)</a:t>
            </a:r>
          </a:p>
          <a:p>
            <a:pPr fontAlgn="auto">
              <a:spcAft>
                <a:spcPts val="0"/>
              </a:spcAft>
              <a:defRPr/>
            </a:pPr>
            <a:r>
              <a:rPr lang="en-US" dirty="0"/>
              <a:t>EEPROM (card type &amp; ID)</a:t>
            </a:r>
          </a:p>
          <a:p>
            <a:pPr fontAlgn="auto">
              <a:spcAft>
                <a:spcPts val="0"/>
              </a:spcAft>
              <a:defRPr/>
            </a:pPr>
            <a:r>
              <a:rPr lang="en-US" dirty="0"/>
              <a:t>Node Bus edge connector</a:t>
            </a:r>
          </a:p>
          <a:p>
            <a:pPr fontAlgn="auto">
              <a:spcAft>
                <a:spcPts val="0"/>
              </a:spcAft>
              <a:defRPr/>
            </a:pPr>
            <a:r>
              <a:rPr lang="en-US" dirty="0"/>
              <a:t>Power &amp; status indicators (if installed)</a:t>
            </a:r>
          </a:p>
        </p:txBody>
      </p:sp>
      <p:sp>
        <p:nvSpPr>
          <p:cNvPr id="4" name="Footer Placeholder 3">
            <a:extLst>
              <a:ext uri="{FF2B5EF4-FFF2-40B4-BE49-F238E27FC236}">
                <a16:creationId xmlns:a16="http://schemas.microsoft.com/office/drawing/2014/main" id="{B7AE24D5-90C5-D28B-AD2C-E74A0B9AC891}"/>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7BAB28CC-4148-BB7E-CF44-67588E9CAC6D}"/>
              </a:ext>
            </a:extLst>
          </p:cNvPr>
          <p:cNvSpPr>
            <a:spLocks noGrp="1"/>
          </p:cNvSpPr>
          <p:nvPr>
            <p:ph type="sldNum" sz="quarter" idx="12"/>
          </p:nvPr>
        </p:nvSpPr>
        <p:spPr/>
        <p:txBody>
          <a:bodyPr/>
          <a:lstStyle/>
          <a:p>
            <a:pPr>
              <a:defRPr/>
            </a:pPr>
            <a:fld id="{31B5FA27-554C-4636-A4F5-6B174494D37D}" type="slidenum">
              <a:rPr lang="en-US"/>
              <a:pPr>
                <a:defRPr/>
              </a:pPr>
              <a:t>4</a:t>
            </a:fld>
            <a:endParaRPr lang="en-US"/>
          </a:p>
        </p:txBody>
      </p:sp>
      <p:pic>
        <p:nvPicPr>
          <p:cNvPr id="10246" name="Picture 2">
            <a:extLst>
              <a:ext uri="{FF2B5EF4-FFF2-40B4-BE49-F238E27FC236}">
                <a16:creationId xmlns:a16="http://schemas.microsoft.com/office/drawing/2014/main" id="{D55563DB-5822-642F-F26A-7A44E6E18B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59" y="2276475"/>
            <a:ext cx="251579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154D3-F8F0-C2AB-BF97-6A09C8F4A98F}"/>
              </a:ext>
            </a:extLst>
          </p:cNvPr>
          <p:cNvSpPr>
            <a:spLocks noGrp="1"/>
          </p:cNvSpPr>
          <p:nvPr>
            <p:ph type="title"/>
          </p:nvPr>
        </p:nvSpPr>
        <p:spPr>
          <a:xfrm>
            <a:off x="1887141" y="176981"/>
            <a:ext cx="5815013" cy="921965"/>
          </a:xfrm>
        </p:spPr>
        <p:txBody>
          <a:bodyPr>
            <a:normAutofit/>
          </a:bodyPr>
          <a:lstStyle/>
          <a:p>
            <a:pPr algn="ctr" fontAlgn="auto">
              <a:spcAft>
                <a:spcPts val="0"/>
              </a:spcAft>
              <a:defRPr/>
            </a:pPr>
            <a:r>
              <a:rPr lang="en-US" b="1" dirty="0"/>
              <a:t>Top View Overview</a:t>
            </a:r>
            <a:r>
              <a:rPr lang="en-US" dirty="0"/>
              <a:t> </a:t>
            </a:r>
            <a:endParaRPr dirty="0"/>
          </a:p>
        </p:txBody>
      </p:sp>
      <p:sp>
        <p:nvSpPr>
          <p:cNvPr id="8195" name="Content Placeholder 2">
            <a:extLst>
              <a:ext uri="{FF2B5EF4-FFF2-40B4-BE49-F238E27FC236}">
                <a16:creationId xmlns:a16="http://schemas.microsoft.com/office/drawing/2014/main" id="{5B5D729B-3EF2-EF28-D2F6-8772BB48F13A}"/>
              </a:ext>
            </a:extLst>
          </p:cNvPr>
          <p:cNvSpPr>
            <a:spLocks noGrp="1" noChangeArrowheads="1"/>
          </p:cNvSpPr>
          <p:nvPr>
            <p:ph idx="1"/>
          </p:nvPr>
        </p:nvSpPr>
        <p:spPr>
          <a:xfrm>
            <a:off x="966019" y="1430594"/>
            <a:ext cx="5228304" cy="4073666"/>
          </a:xfrm>
        </p:spPr>
        <p:txBody>
          <a:bodyPr rtlCol="0">
            <a:normAutofit fontScale="92500"/>
          </a:bodyPr>
          <a:lstStyle/>
          <a:p>
            <a:pPr marL="0" indent="0" fontAlgn="auto">
              <a:spcAft>
                <a:spcPts val="0"/>
              </a:spcAft>
              <a:buNone/>
              <a:defRPr/>
            </a:pPr>
            <a:r>
              <a:rPr lang="en-US" b="1" dirty="0"/>
              <a:t>BOD Card — Top Side Layout</a:t>
            </a:r>
            <a:endParaRPr lang="en-US" dirty="0"/>
          </a:p>
          <a:p>
            <a:pPr fontAlgn="auto">
              <a:spcAft>
                <a:spcPts val="0"/>
              </a:spcAft>
              <a:defRPr/>
            </a:pPr>
            <a:r>
              <a:rPr lang="en-US" dirty="0"/>
              <a:t>8 block input channels</a:t>
            </a:r>
          </a:p>
          <a:p>
            <a:pPr fontAlgn="auto">
              <a:spcAft>
                <a:spcPts val="0"/>
              </a:spcAft>
              <a:defRPr/>
            </a:pPr>
            <a:r>
              <a:rPr lang="en-US" dirty="0"/>
              <a:t>MCP23017 input processor</a:t>
            </a:r>
          </a:p>
          <a:p>
            <a:pPr fontAlgn="auto">
              <a:spcAft>
                <a:spcPts val="0"/>
              </a:spcAft>
              <a:defRPr/>
            </a:pPr>
            <a:r>
              <a:rPr lang="en-US" dirty="0"/>
              <a:t>Address switch (I2C address selection)</a:t>
            </a:r>
          </a:p>
          <a:p>
            <a:pPr fontAlgn="auto">
              <a:spcAft>
                <a:spcPts val="0"/>
              </a:spcAft>
              <a:defRPr/>
            </a:pPr>
            <a:r>
              <a:rPr lang="en-US" dirty="0"/>
              <a:t>EEPROM (card type &amp; ID)</a:t>
            </a:r>
          </a:p>
          <a:p>
            <a:pPr fontAlgn="auto">
              <a:spcAft>
                <a:spcPts val="0"/>
              </a:spcAft>
              <a:defRPr/>
            </a:pPr>
            <a:r>
              <a:rPr lang="en-US" dirty="0"/>
              <a:t>Node Bus edge connector</a:t>
            </a:r>
          </a:p>
          <a:p>
            <a:pPr fontAlgn="auto">
              <a:spcAft>
                <a:spcPts val="0"/>
              </a:spcAft>
              <a:defRPr/>
            </a:pPr>
            <a:r>
              <a:rPr lang="en-US" dirty="0"/>
              <a:t>Power &amp; status indicators (if installed)</a:t>
            </a:r>
          </a:p>
        </p:txBody>
      </p:sp>
      <p:sp>
        <p:nvSpPr>
          <p:cNvPr id="4" name="Footer Placeholder 3">
            <a:extLst>
              <a:ext uri="{FF2B5EF4-FFF2-40B4-BE49-F238E27FC236}">
                <a16:creationId xmlns:a16="http://schemas.microsoft.com/office/drawing/2014/main" id="{F4EBE663-BBB1-1FC0-9978-9D8DFB1C0B0D}"/>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1188EFDD-4390-562C-A745-063ECBD05971}"/>
              </a:ext>
            </a:extLst>
          </p:cNvPr>
          <p:cNvSpPr>
            <a:spLocks noGrp="1"/>
          </p:cNvSpPr>
          <p:nvPr>
            <p:ph type="sldNum" sz="quarter" idx="12"/>
          </p:nvPr>
        </p:nvSpPr>
        <p:spPr/>
        <p:txBody>
          <a:bodyPr/>
          <a:lstStyle/>
          <a:p>
            <a:pPr>
              <a:defRPr/>
            </a:pPr>
            <a:fld id="{8641A441-91D0-4891-9734-DF2A3B7D63CF}" type="slidenum">
              <a:rPr lang="en-US"/>
              <a:pPr>
                <a:defRPr/>
              </a:pPr>
              <a:t>5</a:t>
            </a:fld>
            <a:endParaRPr lang="en-US"/>
          </a:p>
        </p:txBody>
      </p:sp>
      <p:pic>
        <p:nvPicPr>
          <p:cNvPr id="12294" name="Picture 2">
            <a:extLst>
              <a:ext uri="{FF2B5EF4-FFF2-40B4-BE49-F238E27FC236}">
                <a16:creationId xmlns:a16="http://schemas.microsoft.com/office/drawing/2014/main" id="{70CF645B-EA67-05B4-EADF-F91ECE04F4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59" y="2276475"/>
            <a:ext cx="251579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08F9A-74F5-4634-EA68-6AA442C5CAE0}"/>
              </a:ext>
            </a:extLst>
          </p:cNvPr>
          <p:cNvSpPr>
            <a:spLocks noGrp="1"/>
          </p:cNvSpPr>
          <p:nvPr>
            <p:ph type="title"/>
          </p:nvPr>
        </p:nvSpPr>
        <p:spPr>
          <a:xfrm>
            <a:off x="1268361" y="125361"/>
            <a:ext cx="7016802" cy="1317677"/>
          </a:xfrm>
        </p:spPr>
        <p:txBody>
          <a:bodyPr>
            <a:normAutofit/>
          </a:bodyPr>
          <a:lstStyle/>
          <a:p>
            <a:pPr algn="ctr" fontAlgn="auto">
              <a:spcAft>
                <a:spcPts val="0"/>
              </a:spcAft>
              <a:defRPr/>
            </a:pPr>
            <a:r>
              <a:rPr lang="en-US" b="1" dirty="0"/>
              <a:t>Bottom View Overview</a:t>
            </a:r>
            <a:r>
              <a:rPr lang="en-US" dirty="0"/>
              <a:t> </a:t>
            </a:r>
            <a:endParaRPr dirty="0"/>
          </a:p>
        </p:txBody>
      </p:sp>
      <p:sp>
        <p:nvSpPr>
          <p:cNvPr id="14339" name="Content Placeholder 2">
            <a:extLst>
              <a:ext uri="{FF2B5EF4-FFF2-40B4-BE49-F238E27FC236}">
                <a16:creationId xmlns:a16="http://schemas.microsoft.com/office/drawing/2014/main" id="{90E42021-7273-9021-0F25-08BCC757C3E3}"/>
              </a:ext>
            </a:extLst>
          </p:cNvPr>
          <p:cNvSpPr>
            <a:spLocks noGrp="1" noChangeArrowheads="1"/>
          </p:cNvSpPr>
          <p:nvPr>
            <p:ph idx="1"/>
          </p:nvPr>
        </p:nvSpPr>
        <p:spPr>
          <a:xfrm>
            <a:off x="855663" y="1260987"/>
            <a:ext cx="5773737" cy="4660490"/>
          </a:xfrm>
        </p:spPr>
        <p:txBody>
          <a:bodyPr/>
          <a:lstStyle/>
          <a:p>
            <a:r>
              <a:rPr lang="en-US" altLang="en-US" b="1" dirty="0"/>
              <a:t>BOD Card — Bottom Side Silkscreen</a:t>
            </a:r>
            <a:endParaRPr lang="en-US" altLang="en-US" dirty="0"/>
          </a:p>
          <a:p>
            <a:r>
              <a:rPr lang="en-US" altLang="en-US" dirty="0"/>
              <a:t>Informational labels for installers</a:t>
            </a:r>
          </a:p>
          <a:p>
            <a:r>
              <a:rPr lang="en-US" altLang="en-US" dirty="0"/>
              <a:t>Block numbering guides</a:t>
            </a:r>
          </a:p>
          <a:p>
            <a:r>
              <a:rPr lang="en-US" altLang="en-US" dirty="0"/>
              <a:t>Node Bus pin references</a:t>
            </a:r>
          </a:p>
          <a:p>
            <a:r>
              <a:rPr lang="en-US" altLang="en-US" dirty="0"/>
              <a:t>Card identification markings</a:t>
            </a:r>
          </a:p>
          <a:p>
            <a:r>
              <a:rPr lang="en-US" altLang="en-US" dirty="0"/>
              <a:t>RJ45 orientation reminders</a:t>
            </a:r>
          </a:p>
          <a:p>
            <a:r>
              <a:rPr lang="en-US" altLang="en-US" dirty="0"/>
              <a:t>No components — silkscreen only</a:t>
            </a:r>
          </a:p>
        </p:txBody>
      </p:sp>
      <p:sp>
        <p:nvSpPr>
          <p:cNvPr id="4" name="Footer Placeholder 3">
            <a:extLst>
              <a:ext uri="{FF2B5EF4-FFF2-40B4-BE49-F238E27FC236}">
                <a16:creationId xmlns:a16="http://schemas.microsoft.com/office/drawing/2014/main" id="{78E8B7E6-0791-9749-559F-E58BFB5977EB}"/>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18732942-C9C0-2406-3D64-02382037FA13}"/>
              </a:ext>
            </a:extLst>
          </p:cNvPr>
          <p:cNvSpPr>
            <a:spLocks noGrp="1"/>
          </p:cNvSpPr>
          <p:nvPr>
            <p:ph type="sldNum" sz="quarter" idx="12"/>
          </p:nvPr>
        </p:nvSpPr>
        <p:spPr/>
        <p:txBody>
          <a:bodyPr/>
          <a:lstStyle/>
          <a:p>
            <a:pPr>
              <a:defRPr/>
            </a:pPr>
            <a:fld id="{C5E3432E-52F3-431E-AC7A-A693E5D6CFA4}" type="slidenum">
              <a:rPr lang="en-US"/>
              <a:pPr>
                <a:defRPr/>
              </a:pPr>
              <a:t>6</a:t>
            </a:fld>
            <a:endParaRPr lang="en-US"/>
          </a:p>
        </p:txBody>
      </p:sp>
      <p:pic>
        <p:nvPicPr>
          <p:cNvPr id="14342" name="Picture 8">
            <a:extLst>
              <a:ext uri="{FF2B5EF4-FFF2-40B4-BE49-F238E27FC236}">
                <a16:creationId xmlns:a16="http://schemas.microsoft.com/office/drawing/2014/main" id="{FE3E9BE3-0011-1DD0-D5AB-B82DD3369E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0373" y="2341153"/>
            <a:ext cx="2453879" cy="4061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EBF28-91C9-5265-B9F7-B01D81E6B96F}"/>
              </a:ext>
            </a:extLst>
          </p:cNvPr>
          <p:cNvSpPr>
            <a:spLocks noGrp="1"/>
          </p:cNvSpPr>
          <p:nvPr>
            <p:ph type="title"/>
          </p:nvPr>
        </p:nvSpPr>
        <p:spPr>
          <a:xfrm>
            <a:off x="1305233" y="73742"/>
            <a:ext cx="6979930" cy="1216742"/>
          </a:xfrm>
        </p:spPr>
        <p:txBody>
          <a:bodyPr>
            <a:normAutofit/>
          </a:bodyPr>
          <a:lstStyle/>
          <a:p>
            <a:pPr algn="ctr" fontAlgn="auto">
              <a:spcAft>
                <a:spcPts val="0"/>
              </a:spcAft>
              <a:defRPr/>
            </a:pPr>
            <a:r>
              <a:rPr lang="en-US" b="1" dirty="0"/>
              <a:t>Bottom View Overview</a:t>
            </a:r>
            <a:r>
              <a:rPr lang="en-US" dirty="0"/>
              <a:t> </a:t>
            </a:r>
            <a:endParaRPr dirty="0"/>
          </a:p>
        </p:txBody>
      </p:sp>
      <p:sp>
        <p:nvSpPr>
          <p:cNvPr id="16387" name="Content Placeholder 2">
            <a:extLst>
              <a:ext uri="{FF2B5EF4-FFF2-40B4-BE49-F238E27FC236}">
                <a16:creationId xmlns:a16="http://schemas.microsoft.com/office/drawing/2014/main" id="{1AEB1A02-6264-FD65-1A3C-4DD64B18C5C1}"/>
              </a:ext>
            </a:extLst>
          </p:cNvPr>
          <p:cNvSpPr>
            <a:spLocks noGrp="1" noChangeArrowheads="1"/>
          </p:cNvSpPr>
          <p:nvPr>
            <p:ph idx="1"/>
          </p:nvPr>
        </p:nvSpPr>
        <p:spPr>
          <a:xfrm>
            <a:off x="1025013" y="1389933"/>
            <a:ext cx="5287297" cy="5102942"/>
          </a:xfrm>
        </p:spPr>
        <p:txBody>
          <a:bodyPr/>
          <a:lstStyle/>
          <a:p>
            <a:r>
              <a:rPr lang="en-US" altLang="en-US" b="1" dirty="0"/>
              <a:t>BOD Card — Bottom Side Silkscreen</a:t>
            </a:r>
            <a:endParaRPr lang="en-US" altLang="en-US" dirty="0"/>
          </a:p>
          <a:p>
            <a:r>
              <a:rPr lang="en-US" altLang="en-US" dirty="0"/>
              <a:t>Informational labels for installers</a:t>
            </a:r>
          </a:p>
          <a:p>
            <a:r>
              <a:rPr lang="en-US" altLang="en-US" dirty="0"/>
              <a:t>Block numbering guides</a:t>
            </a:r>
          </a:p>
          <a:p>
            <a:r>
              <a:rPr lang="en-US" altLang="en-US" dirty="0"/>
              <a:t>Node Bus pin references</a:t>
            </a:r>
          </a:p>
          <a:p>
            <a:r>
              <a:rPr lang="en-US" altLang="en-US" dirty="0"/>
              <a:t>Card identification markings</a:t>
            </a:r>
          </a:p>
          <a:p>
            <a:r>
              <a:rPr lang="en-US" altLang="en-US" dirty="0"/>
              <a:t>RJ45 orientation reminders</a:t>
            </a:r>
          </a:p>
          <a:p>
            <a:r>
              <a:rPr lang="en-US" altLang="en-US" dirty="0"/>
              <a:t>No components — silkscreen only</a:t>
            </a:r>
          </a:p>
        </p:txBody>
      </p:sp>
      <p:sp>
        <p:nvSpPr>
          <p:cNvPr id="4" name="Footer Placeholder 3">
            <a:extLst>
              <a:ext uri="{FF2B5EF4-FFF2-40B4-BE49-F238E27FC236}">
                <a16:creationId xmlns:a16="http://schemas.microsoft.com/office/drawing/2014/main" id="{476218E8-BD8A-BB0B-78BC-0E970C34655F}"/>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76C9DC3A-30EE-9DBF-BA33-3ABD2E89E014}"/>
              </a:ext>
            </a:extLst>
          </p:cNvPr>
          <p:cNvSpPr>
            <a:spLocks noGrp="1"/>
          </p:cNvSpPr>
          <p:nvPr>
            <p:ph type="sldNum" sz="quarter" idx="12"/>
          </p:nvPr>
        </p:nvSpPr>
        <p:spPr/>
        <p:txBody>
          <a:bodyPr/>
          <a:lstStyle/>
          <a:p>
            <a:pPr>
              <a:defRPr/>
            </a:pPr>
            <a:fld id="{2F2FFC2D-BA8B-41B7-8D1A-40378376055C}" type="slidenum">
              <a:rPr lang="en-US"/>
              <a:pPr>
                <a:defRPr/>
              </a:pPr>
              <a:t>7</a:t>
            </a:fld>
            <a:endParaRPr lang="en-US"/>
          </a:p>
        </p:txBody>
      </p:sp>
      <p:pic>
        <p:nvPicPr>
          <p:cNvPr id="16390" name="Picture 8">
            <a:extLst>
              <a:ext uri="{FF2B5EF4-FFF2-40B4-BE49-F238E27FC236}">
                <a16:creationId xmlns:a16="http://schemas.microsoft.com/office/drawing/2014/main" id="{45F9C034-1A79-1964-D482-4A7766EC26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0373" y="2245289"/>
            <a:ext cx="2453879" cy="4061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4066-A5B4-76AE-908A-9BB58750648D}"/>
              </a:ext>
            </a:extLst>
          </p:cNvPr>
          <p:cNvSpPr>
            <a:spLocks noGrp="1"/>
          </p:cNvSpPr>
          <p:nvPr>
            <p:ph type="title"/>
          </p:nvPr>
        </p:nvSpPr>
        <p:spPr>
          <a:xfrm>
            <a:off x="929149" y="117987"/>
            <a:ext cx="7356014" cy="1329813"/>
          </a:xfrm>
        </p:spPr>
        <p:txBody>
          <a:bodyPr>
            <a:normAutofit/>
          </a:bodyPr>
          <a:lstStyle/>
          <a:p>
            <a:pPr algn="ctr" fontAlgn="auto">
              <a:spcAft>
                <a:spcPts val="0"/>
              </a:spcAft>
              <a:defRPr/>
            </a:pPr>
            <a:r>
              <a:rPr lang="en-US" dirty="0"/>
              <a:t>Mounting &amp; DIY-Friendly Design</a:t>
            </a:r>
            <a:endParaRPr dirty="0"/>
          </a:p>
        </p:txBody>
      </p:sp>
      <p:sp>
        <p:nvSpPr>
          <p:cNvPr id="8195" name="Content Placeholder 2">
            <a:extLst>
              <a:ext uri="{FF2B5EF4-FFF2-40B4-BE49-F238E27FC236}">
                <a16:creationId xmlns:a16="http://schemas.microsoft.com/office/drawing/2014/main" id="{FE466840-5567-8919-CE57-BCC147F11D59}"/>
              </a:ext>
            </a:extLst>
          </p:cNvPr>
          <p:cNvSpPr>
            <a:spLocks noGrp="1" noChangeArrowheads="1"/>
          </p:cNvSpPr>
          <p:nvPr>
            <p:ph idx="1"/>
          </p:nvPr>
        </p:nvSpPr>
        <p:spPr>
          <a:xfrm>
            <a:off x="1054510" y="1504335"/>
            <a:ext cx="7064477" cy="4726859"/>
          </a:xfrm>
        </p:spPr>
        <p:txBody>
          <a:bodyPr rtlCol="0">
            <a:normAutofit fontScale="92500" lnSpcReduction="20000"/>
          </a:bodyPr>
          <a:lstStyle/>
          <a:p>
            <a:pPr marL="0" indent="0" fontAlgn="auto">
              <a:spcAft>
                <a:spcPts val="0"/>
              </a:spcAft>
              <a:buNone/>
              <a:defRPr/>
            </a:pPr>
            <a:r>
              <a:rPr lang="en-US" b="1" dirty="0"/>
              <a:t>How the BOD Card Mounts in the Fusion System</a:t>
            </a:r>
            <a:endParaRPr lang="en-US" dirty="0"/>
          </a:p>
          <a:p>
            <a:pPr fontAlgn="auto">
              <a:spcAft>
                <a:spcPts val="0"/>
              </a:spcAft>
              <a:defRPr/>
            </a:pPr>
            <a:r>
              <a:rPr lang="en-US" dirty="0"/>
              <a:t>Inserts directly into the </a:t>
            </a:r>
            <a:r>
              <a:rPr lang="en-US" b="1" dirty="0"/>
              <a:t>Node Bus Hub</a:t>
            </a:r>
            <a:endParaRPr lang="en-US" dirty="0"/>
          </a:p>
          <a:p>
            <a:pPr fontAlgn="auto">
              <a:spcAft>
                <a:spcPts val="0"/>
              </a:spcAft>
              <a:defRPr/>
            </a:pPr>
            <a:r>
              <a:rPr lang="en-US" dirty="0"/>
              <a:t>Corner holes support </a:t>
            </a:r>
            <a:r>
              <a:rPr lang="en-US" b="1" dirty="0"/>
              <a:t>3 mm × 11 mm standoffs</a:t>
            </a:r>
            <a:r>
              <a:rPr lang="en-US" dirty="0"/>
              <a:t> for stacked cards</a:t>
            </a:r>
          </a:p>
          <a:p>
            <a:pPr fontAlgn="auto">
              <a:spcAft>
                <a:spcPts val="0"/>
              </a:spcAft>
              <a:defRPr/>
            </a:pPr>
            <a:r>
              <a:rPr lang="en-US" dirty="0"/>
              <a:t>Two mounting-hole pairs support </a:t>
            </a:r>
            <a:r>
              <a:rPr lang="en-US" b="1" dirty="0"/>
              <a:t>DIN-rail brackets</a:t>
            </a:r>
            <a:endParaRPr lang="en-US" dirty="0"/>
          </a:p>
          <a:p>
            <a:pPr fontAlgn="auto">
              <a:spcAft>
                <a:spcPts val="0"/>
              </a:spcAft>
              <a:defRPr/>
            </a:pPr>
            <a:r>
              <a:rPr lang="en-US" dirty="0"/>
              <a:t>Layout matches Fusion’s universal card footprint</a:t>
            </a:r>
          </a:p>
          <a:p>
            <a:pPr fontAlgn="auto">
              <a:spcAft>
                <a:spcPts val="0"/>
              </a:spcAft>
              <a:defRPr/>
            </a:pPr>
            <a:r>
              <a:rPr lang="en-US" dirty="0"/>
              <a:t>Components chosen for </a:t>
            </a:r>
            <a:r>
              <a:rPr lang="en-US" b="1" dirty="0"/>
              <a:t>easy DIY assembly</a:t>
            </a:r>
            <a:endParaRPr lang="en-US" dirty="0"/>
          </a:p>
          <a:p>
            <a:pPr lvl="1" fontAlgn="auto">
              <a:spcAft>
                <a:spcPts val="0"/>
              </a:spcAft>
              <a:defRPr/>
            </a:pPr>
            <a:r>
              <a:rPr lang="en-US" dirty="0"/>
              <a:t>Readily available</a:t>
            </a:r>
          </a:p>
          <a:p>
            <a:pPr lvl="1" fontAlgn="auto">
              <a:spcAft>
                <a:spcPts val="0"/>
              </a:spcAft>
              <a:defRPr/>
            </a:pPr>
            <a:r>
              <a:rPr lang="en-US" dirty="0"/>
              <a:t>Generous pad sizes</a:t>
            </a:r>
          </a:p>
          <a:p>
            <a:pPr lvl="1" fontAlgn="auto">
              <a:spcAft>
                <a:spcPts val="0"/>
              </a:spcAft>
              <a:defRPr/>
            </a:pPr>
            <a:r>
              <a:rPr lang="en-US" dirty="0"/>
              <a:t>SMD parts selected for hand-soldering</a:t>
            </a:r>
          </a:p>
          <a:p>
            <a:pPr lvl="1" fontAlgn="auto">
              <a:spcAft>
                <a:spcPts val="0"/>
              </a:spcAft>
              <a:defRPr/>
            </a:pPr>
            <a:r>
              <a:rPr lang="en-US" dirty="0"/>
              <a:t>Clear silkscreen for orientation</a:t>
            </a:r>
          </a:p>
        </p:txBody>
      </p:sp>
      <p:sp>
        <p:nvSpPr>
          <p:cNvPr id="4" name="Footer Placeholder 3">
            <a:extLst>
              <a:ext uri="{FF2B5EF4-FFF2-40B4-BE49-F238E27FC236}">
                <a16:creationId xmlns:a16="http://schemas.microsoft.com/office/drawing/2014/main" id="{0F627C70-8664-D797-698C-8F483838DEDD}"/>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5CBDC1B0-05F8-E233-A633-87B1446F6625}"/>
              </a:ext>
            </a:extLst>
          </p:cNvPr>
          <p:cNvSpPr>
            <a:spLocks noGrp="1"/>
          </p:cNvSpPr>
          <p:nvPr>
            <p:ph type="sldNum" sz="quarter" idx="12"/>
          </p:nvPr>
        </p:nvSpPr>
        <p:spPr/>
        <p:txBody>
          <a:bodyPr/>
          <a:lstStyle/>
          <a:p>
            <a:pPr>
              <a:defRPr/>
            </a:pPr>
            <a:fld id="{6FEAC6C9-7474-4563-82D8-8DEC81442E0D}" type="slidenum">
              <a:rPr lang="en-US"/>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ADFC3-4EB5-D037-2F2C-78BF86D83F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C31A2-3082-8991-4B2C-6E6DE915250A}"/>
              </a:ext>
            </a:extLst>
          </p:cNvPr>
          <p:cNvSpPr>
            <a:spLocks noGrp="1"/>
          </p:cNvSpPr>
          <p:nvPr>
            <p:ph type="title"/>
          </p:nvPr>
        </p:nvSpPr>
        <p:spPr>
          <a:xfrm>
            <a:off x="929149" y="117987"/>
            <a:ext cx="7356014" cy="1329813"/>
          </a:xfrm>
        </p:spPr>
        <p:txBody>
          <a:bodyPr>
            <a:normAutofit/>
          </a:bodyPr>
          <a:lstStyle/>
          <a:p>
            <a:pPr algn="ctr" fontAlgn="auto">
              <a:spcAft>
                <a:spcPts val="0"/>
              </a:spcAft>
              <a:defRPr/>
            </a:pPr>
            <a:r>
              <a:rPr lang="en-US" dirty="0"/>
              <a:t>Mounting &amp; DIY-Friendly Design</a:t>
            </a:r>
            <a:endParaRPr dirty="0"/>
          </a:p>
        </p:txBody>
      </p:sp>
      <p:sp>
        <p:nvSpPr>
          <p:cNvPr id="8195" name="Content Placeholder 2">
            <a:extLst>
              <a:ext uri="{FF2B5EF4-FFF2-40B4-BE49-F238E27FC236}">
                <a16:creationId xmlns:a16="http://schemas.microsoft.com/office/drawing/2014/main" id="{4A762C12-0BC9-380D-03F8-319BB3AF8172}"/>
              </a:ext>
            </a:extLst>
          </p:cNvPr>
          <p:cNvSpPr>
            <a:spLocks noGrp="1" noChangeArrowheads="1"/>
          </p:cNvSpPr>
          <p:nvPr>
            <p:ph idx="1"/>
          </p:nvPr>
        </p:nvSpPr>
        <p:spPr>
          <a:xfrm>
            <a:off x="1054510" y="1504335"/>
            <a:ext cx="7064477" cy="4726859"/>
          </a:xfrm>
        </p:spPr>
        <p:txBody>
          <a:bodyPr rtlCol="0">
            <a:normAutofit fontScale="92500" lnSpcReduction="20000"/>
          </a:bodyPr>
          <a:lstStyle/>
          <a:p>
            <a:pPr marL="0" indent="0" fontAlgn="auto">
              <a:spcAft>
                <a:spcPts val="0"/>
              </a:spcAft>
              <a:buNone/>
              <a:defRPr/>
            </a:pPr>
            <a:r>
              <a:rPr lang="en-US" b="1" dirty="0"/>
              <a:t>How the BOD Card Mounts in the Fusion System</a:t>
            </a:r>
            <a:endParaRPr lang="en-US" dirty="0"/>
          </a:p>
          <a:p>
            <a:pPr fontAlgn="auto">
              <a:spcAft>
                <a:spcPts val="0"/>
              </a:spcAft>
              <a:defRPr/>
            </a:pPr>
            <a:r>
              <a:rPr lang="en-US" dirty="0"/>
              <a:t>Inserts directly into the </a:t>
            </a:r>
            <a:r>
              <a:rPr lang="en-US" b="1" dirty="0"/>
              <a:t>Node Bus Hub</a:t>
            </a:r>
            <a:endParaRPr lang="en-US" dirty="0"/>
          </a:p>
          <a:p>
            <a:pPr fontAlgn="auto">
              <a:spcAft>
                <a:spcPts val="0"/>
              </a:spcAft>
              <a:defRPr/>
            </a:pPr>
            <a:r>
              <a:rPr lang="en-US" dirty="0"/>
              <a:t>Corner holes support </a:t>
            </a:r>
            <a:r>
              <a:rPr lang="en-US" b="1" dirty="0"/>
              <a:t>3 mm × 11 mm standoffs</a:t>
            </a:r>
            <a:r>
              <a:rPr lang="en-US" dirty="0"/>
              <a:t> for stacked cards</a:t>
            </a:r>
          </a:p>
          <a:p>
            <a:pPr fontAlgn="auto">
              <a:spcAft>
                <a:spcPts val="0"/>
              </a:spcAft>
              <a:defRPr/>
            </a:pPr>
            <a:r>
              <a:rPr lang="en-US" dirty="0"/>
              <a:t>Two mounting-hole pairs support </a:t>
            </a:r>
            <a:r>
              <a:rPr lang="en-US" b="1" dirty="0"/>
              <a:t>DIN-rail brackets</a:t>
            </a:r>
            <a:endParaRPr lang="en-US" dirty="0"/>
          </a:p>
          <a:p>
            <a:pPr fontAlgn="auto">
              <a:spcAft>
                <a:spcPts val="0"/>
              </a:spcAft>
              <a:defRPr/>
            </a:pPr>
            <a:r>
              <a:rPr lang="en-US" dirty="0"/>
              <a:t>Layout matches Fusion’s universal card footprint</a:t>
            </a:r>
          </a:p>
          <a:p>
            <a:pPr fontAlgn="auto">
              <a:spcAft>
                <a:spcPts val="0"/>
              </a:spcAft>
              <a:defRPr/>
            </a:pPr>
            <a:r>
              <a:rPr lang="en-US" dirty="0"/>
              <a:t>Components chosen for </a:t>
            </a:r>
            <a:r>
              <a:rPr lang="en-US" b="1" dirty="0"/>
              <a:t>easy DIY assembly</a:t>
            </a:r>
            <a:endParaRPr lang="en-US" dirty="0"/>
          </a:p>
          <a:p>
            <a:pPr lvl="1" fontAlgn="auto">
              <a:spcAft>
                <a:spcPts val="0"/>
              </a:spcAft>
              <a:defRPr/>
            </a:pPr>
            <a:r>
              <a:rPr lang="en-US" dirty="0"/>
              <a:t>Readily available</a:t>
            </a:r>
          </a:p>
          <a:p>
            <a:pPr lvl="1" fontAlgn="auto">
              <a:spcAft>
                <a:spcPts val="0"/>
              </a:spcAft>
              <a:defRPr/>
            </a:pPr>
            <a:r>
              <a:rPr lang="en-US" dirty="0"/>
              <a:t>Generous pad sizes</a:t>
            </a:r>
          </a:p>
          <a:p>
            <a:pPr lvl="1" fontAlgn="auto">
              <a:spcAft>
                <a:spcPts val="0"/>
              </a:spcAft>
              <a:defRPr/>
            </a:pPr>
            <a:r>
              <a:rPr lang="en-US" dirty="0"/>
              <a:t>SMD parts selected for hand-soldering</a:t>
            </a:r>
          </a:p>
          <a:p>
            <a:pPr lvl="1" fontAlgn="auto">
              <a:spcAft>
                <a:spcPts val="0"/>
              </a:spcAft>
              <a:defRPr/>
            </a:pPr>
            <a:r>
              <a:rPr lang="en-US" dirty="0"/>
              <a:t>Clear silkscreen for orientation</a:t>
            </a:r>
          </a:p>
        </p:txBody>
      </p:sp>
      <p:sp>
        <p:nvSpPr>
          <p:cNvPr id="4" name="Footer Placeholder 3">
            <a:extLst>
              <a:ext uri="{FF2B5EF4-FFF2-40B4-BE49-F238E27FC236}">
                <a16:creationId xmlns:a16="http://schemas.microsoft.com/office/drawing/2014/main" id="{50545477-2E42-6A84-6F83-F254D7164E94}"/>
              </a:ext>
            </a:extLst>
          </p:cNvPr>
          <p:cNvSpPr>
            <a:spLocks noGrp="1"/>
          </p:cNvSpPr>
          <p:nvPr>
            <p:ph type="ftr" sz="quarter" idx="11"/>
          </p:nvPr>
        </p:nvSpPr>
        <p:spPr/>
        <p:txBody>
          <a:bodyPr/>
          <a:lstStyle/>
          <a:p>
            <a:pPr>
              <a:defRPr/>
            </a:pPr>
            <a:r>
              <a:rPr lang="en-US"/>
              <a:t>LCC Fusion Project - © 2025 Pat Fleming</a:t>
            </a:r>
          </a:p>
        </p:txBody>
      </p:sp>
      <p:sp>
        <p:nvSpPr>
          <p:cNvPr id="6" name="Slide Number Placeholder 5">
            <a:extLst>
              <a:ext uri="{FF2B5EF4-FFF2-40B4-BE49-F238E27FC236}">
                <a16:creationId xmlns:a16="http://schemas.microsoft.com/office/drawing/2014/main" id="{57D2563B-29C4-7B08-9291-2518D0ADC3B6}"/>
              </a:ext>
            </a:extLst>
          </p:cNvPr>
          <p:cNvSpPr>
            <a:spLocks noGrp="1"/>
          </p:cNvSpPr>
          <p:nvPr>
            <p:ph type="sldNum" sz="quarter" idx="12"/>
          </p:nvPr>
        </p:nvSpPr>
        <p:spPr/>
        <p:txBody>
          <a:bodyPr/>
          <a:lstStyle/>
          <a:p>
            <a:pPr>
              <a:defRPr/>
            </a:pPr>
            <a:fld id="{6FEAC6C9-7474-4563-82D8-8DEC81442E0D}" type="slidenum">
              <a:rPr lang="en-US"/>
              <a:pPr>
                <a:defRPr/>
              </a:pPr>
              <a:t>9</a:t>
            </a:fld>
            <a:endParaRPr lang="en-US"/>
          </a:p>
        </p:txBody>
      </p:sp>
    </p:spTree>
    <p:extLst>
      <p:ext uri="{BB962C8B-B14F-4D97-AF65-F5344CB8AC3E}">
        <p14:creationId xmlns:p14="http://schemas.microsoft.com/office/powerpoint/2010/main" val="23422078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2632</TotalTime>
  <Words>6882</Words>
  <Application>Microsoft Office PowerPoint</Application>
  <PresentationFormat>On-screen Show (4:3)</PresentationFormat>
  <Paragraphs>661</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Tw Cen MT</vt:lpstr>
      <vt:lpstr>Wingdings</vt:lpstr>
      <vt:lpstr>Circuit</vt:lpstr>
      <vt:lpstr>BOD CARD AN INSIDE LOOK</vt:lpstr>
      <vt:lpstr>Recap: What the Block Breakout Board Did</vt:lpstr>
      <vt:lpstr>Where the BOD Card  Fits &amp; What It Does</vt:lpstr>
      <vt:lpstr>Top View Overview </vt:lpstr>
      <vt:lpstr>Top View Overview </vt:lpstr>
      <vt:lpstr>Bottom View Overview </vt:lpstr>
      <vt:lpstr>Bottom View Overview </vt:lpstr>
      <vt:lpstr>Mounting &amp; DIY-Friendly Design</vt:lpstr>
      <vt:lpstr>Mounting &amp; DIY-Friendly Design</vt:lpstr>
      <vt:lpstr>How Block Detection  Works (Signal Flow)</vt:lpstr>
      <vt:lpstr>How Block Detection  Works (Signal Flow)</vt:lpstr>
      <vt:lpstr>Connectors &amp; Interfaces</vt:lpstr>
      <vt:lpstr>Connectors &amp; Interfaces</vt:lpstr>
      <vt:lpstr>Testing the BOD Card</vt:lpstr>
      <vt:lpstr>Testing the BOD Card</vt:lpstr>
      <vt:lpstr>Troubleshooting &amp; Common Mistakes</vt:lpstr>
      <vt:lpstr>Troubleshooting &amp; Common Mistakes</vt:lpstr>
      <vt:lpstr>Usage Example:  What Detection Does in Fusion</vt:lpstr>
      <vt:lpstr>Fusion &amp; NMRA LCC Foundation</vt:lpstr>
      <vt:lpstr>Wrap-Up &amp; What’s Next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Pat Fleming</dc:creator>
  <cp:keywords/>
  <dc:description>generated using python-pptx</dc:description>
  <cp:lastModifiedBy>Pat Fleming</cp:lastModifiedBy>
  <cp:revision>116</cp:revision>
  <dcterms:created xsi:type="dcterms:W3CDTF">2013-01-27T09:14:16Z</dcterms:created>
  <dcterms:modified xsi:type="dcterms:W3CDTF">2025-11-23T13:28:47Z</dcterms:modified>
  <cp:category/>
</cp:coreProperties>
</file>