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61814" autoAdjust="0"/>
  </p:normalViewPr>
  <p:slideViewPr>
    <p:cSldViewPr snapToGrid="0" snapToObjects="1">
      <p:cViewPr varScale="1">
        <p:scale>
          <a:sx n="159" d="100"/>
          <a:sy n="159" d="100"/>
        </p:scale>
        <p:origin x="228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234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7758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0BE4E5A0-2B3A-0600-7938-E358F14C83B7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9B602774-C4FA-163E-58AF-130EEE5F804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Before we start… this is really the big picture, right?</a:t>
            </a:r>
            <a:br>
              <a:rPr lang="en-US" dirty="0"/>
            </a:br>
            <a:r>
              <a:rPr lang="en-US" dirty="0"/>
              <a:t>What Fusion is, why it exists, and how all the pieces fit together?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Exactly.</a:t>
            </a:r>
            <a:br>
              <a:rPr lang="en-US" dirty="0"/>
            </a:br>
            <a:r>
              <a:rPr lang="en-US" dirty="0"/>
              <a:t>This whole session explains the architecture behind Fusion —</a:t>
            </a:r>
            <a:br>
              <a:rPr lang="en-US" dirty="0"/>
            </a:br>
            <a:r>
              <a:rPr lang="en-US" dirty="0"/>
              <a:t>why it’s open-source, how it scales, and how the cards and busses all work together.</a:t>
            </a:r>
          </a:p>
          <a:p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3E7E5D4B-CC71-5D38-967F-97FD19B6058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011F7-A0F7-CEE2-2133-6D2D4B2FE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73F5A37F-BD4D-0CC9-559D-3E1BCDF56622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69A6BFF-EC54-9CAD-45DB-931D2C0971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So everything we’ve shown… is it all out there and ready for everyone right now?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Not yet.</a:t>
            </a:r>
            <a:br>
              <a:rPr lang="en-US" dirty="0"/>
            </a:br>
            <a:r>
              <a:rPr lang="en-US" dirty="0"/>
              <a:t>Fusion is still a work in progress.</a:t>
            </a:r>
            <a:br>
              <a:rPr lang="en-US" dirty="0"/>
            </a:br>
            <a:r>
              <a:rPr lang="en-US" dirty="0"/>
              <a:t>The architecture is solid, the card designs are real, but we’re still building the final ecosystem.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So it’s not GA — it’s more like early access?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Exactly.</a:t>
            </a:r>
            <a:br>
              <a:rPr lang="en-US" dirty="0"/>
            </a:br>
            <a:r>
              <a:rPr lang="en-US" dirty="0"/>
              <a:t>This is the stage where we’re focused on documentation, along with testing of the hardware and firmware before a wider release.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B008C819-BA22-E522-C3FE-71143FBF634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927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25F65-5A9C-6D80-381B-F1E12813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9154A646-AC9F-F532-A2DE-6805FA58C8EC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41CE8B5-7271-8E67-44B2-4597C2250A9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</a:p>
          <a:p>
            <a:r>
              <a:rPr lang="en-US" dirty="0"/>
              <a:t>So Fusion is open-source, expandable, and built like a desktop computer?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But there’s one more important part.</a:t>
            </a:r>
          </a:p>
          <a:p>
            <a:r>
              <a:rPr lang="en-US" dirty="0"/>
              <a:t>Fusion fits directly into the existing NMRA LCC ecosystem.</a:t>
            </a:r>
          </a:p>
          <a:p>
            <a:r>
              <a:rPr lang="en-US" dirty="0"/>
              <a:t>It’s not replacing anything — it’s extending what the LCC open-source project already created.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Extending it how?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Fusion adds more hardware, more software, and a lot more documentation.</a:t>
            </a:r>
          </a:p>
          <a:p>
            <a:r>
              <a:rPr lang="en-US" dirty="0"/>
              <a:t>It builds on the standard LCC tools, LCC events, and the open-source libraries people already use.</a:t>
            </a:r>
          </a:p>
          <a:p>
            <a:r>
              <a:rPr lang="en-US" dirty="0"/>
              <a:t>We’re just adding a complete, well-documented system on top of it.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So Fusion is basically another open-source project in the same family?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It follows the same LCC rules and standards.</a:t>
            </a:r>
          </a:p>
          <a:p>
            <a:r>
              <a:rPr lang="en-US" dirty="0"/>
              <a:t>It uses the same kanbus messages and the same event model.</a:t>
            </a:r>
          </a:p>
          <a:p>
            <a:r>
              <a:rPr lang="en-US" dirty="0"/>
              <a:t>Everything we do fits naturally into the broader LCC environment.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And anyone using Fusion can still mix it with other LCC hardware?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Absolutely.</a:t>
            </a:r>
          </a:p>
          <a:p>
            <a:r>
              <a:rPr lang="en-US" dirty="0"/>
              <a:t>That’s the whole idea.</a:t>
            </a:r>
          </a:p>
          <a:p>
            <a:r>
              <a:rPr lang="en-US" dirty="0"/>
              <a:t>Fusion gives people more choices — more nodes, more cards, more breakout boards, and more documentation — all built on the existing open-source foundation.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So Fusion isn’t a new universe.</a:t>
            </a:r>
          </a:p>
          <a:p>
            <a:r>
              <a:rPr lang="en-US" dirty="0"/>
              <a:t>It’s a big expansion pack for the LCC universe?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A modern engineering platform that lives inside the LCC world,</a:t>
            </a:r>
          </a:p>
          <a:p>
            <a:r>
              <a:rPr lang="en-US" dirty="0"/>
              <a:t>extends it,</a:t>
            </a:r>
          </a:p>
          <a:p>
            <a:r>
              <a:rPr lang="en-US" dirty="0"/>
              <a:t>and gives hobbyists and developers everything they need to build, learn, and innovate.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88DF57FF-0F24-E9CC-ECF5-B0E77CE61C4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466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107B7163-19AF-53B5-54E8-4D9BBEA70B61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6853686C-383C-0030-2108-6A31F43A49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Before we talk hardware… why make Fusion open-source?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Because it’s built for learning.</a:t>
            </a:r>
            <a:br>
              <a:rPr lang="en-US" dirty="0"/>
            </a:br>
            <a:r>
              <a:rPr lang="en-US" dirty="0"/>
              <a:t>People can read the designs, modify them, and build their own cards.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So it’s a STEM-style project for model railroaders?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Exactly.</a:t>
            </a:r>
            <a:br>
              <a:rPr lang="en-US" dirty="0"/>
            </a:br>
            <a:r>
              <a:rPr lang="en-US" dirty="0"/>
              <a:t>Fusion teaches real electronics — while running trains.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1580694-EAA4-A16F-DAFF-2BAA0AF71CC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4BEB4-5935-B424-DAA0-4A79CA96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2B485CE9-0A2E-EA42-6EDE-0A56AC574BE6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80D40BB8-B0C1-3B4B-C961-03A19B823A9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Three tiers? Why not just one big board?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Because each tier does one job well.</a:t>
            </a:r>
            <a:br>
              <a:rPr lang="en-US" dirty="0"/>
            </a:br>
            <a:r>
              <a:rPr lang="en-US" dirty="0"/>
              <a:t>That’s what keeps Fusion simple and expandable.</a:t>
            </a:r>
          </a:p>
          <a:p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(pause: 1.0)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Got it</a:t>
            </a:r>
          </a:p>
          <a:p>
            <a:r>
              <a:rPr lang="en-US" dirty="0"/>
              <a:t>so let’s look at each tier next.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CDE6C298-DDA8-424E-0F47-2FE47749B11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53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2DF70-0CC3-0016-DB18-F9BAAA163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E7A5DC90-7270-56E7-5DF1-66A13A77FF1B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2B7954DC-74A8-C948-2944-4CA35E1E723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So Tier 1 is always the Node card?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Right.</a:t>
            </a:r>
            <a:br>
              <a:rPr lang="en-US" dirty="0"/>
            </a:br>
            <a:r>
              <a:rPr lang="en-US" dirty="0"/>
              <a:t>It’s the processor, and each node runs its own logic independently.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And Fusion already supports different processors?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Yes — all ESP32-based, but currently three very different options.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0.6)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We use the </a:t>
            </a:r>
            <a:r>
              <a:rPr lang="en-US" b="1" dirty="0"/>
              <a:t>ESP32-S3 SuperMini</a:t>
            </a:r>
            <a:r>
              <a:rPr lang="en-US" dirty="0"/>
              <a:t> on the </a:t>
            </a:r>
            <a:r>
              <a:rPr lang="en-US" b="1" dirty="0"/>
              <a:t>Quad-Node Card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It actually gives you </a:t>
            </a:r>
            <a:r>
              <a:rPr lang="en-US" b="1" dirty="0"/>
              <a:t>four independent LCC Nodes</a:t>
            </a:r>
            <a:r>
              <a:rPr lang="en-US" dirty="0"/>
              <a:t> on one inexpensive card.</a:t>
            </a:r>
            <a:br>
              <a:rPr lang="en-US" dirty="0"/>
            </a:br>
            <a:r>
              <a:rPr lang="en-US" dirty="0"/>
              <a:t>That means you can split responsibilities —</a:t>
            </a:r>
            <a:br>
              <a:rPr lang="en-US" dirty="0"/>
            </a:br>
            <a:r>
              <a:rPr lang="en-US" dirty="0"/>
              <a:t>one Node for inputs, one for signals, one for sounds, one for specialty tasks —</a:t>
            </a:r>
            <a:br>
              <a:rPr lang="en-US" dirty="0"/>
            </a:br>
            <a:r>
              <a:rPr lang="en-US" dirty="0"/>
              <a:t>all in a very small footprint.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Then there’s the </a:t>
            </a:r>
            <a:r>
              <a:rPr lang="en-US" b="1" dirty="0"/>
              <a:t>Node Card</a:t>
            </a:r>
            <a:r>
              <a:rPr lang="en-US" dirty="0"/>
              <a:t> with a </a:t>
            </a:r>
            <a:r>
              <a:rPr lang="en-US" b="1" dirty="0"/>
              <a:t>single ESP32-S2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That’s our most common processor —</a:t>
            </a:r>
            <a:br>
              <a:rPr lang="en-US" dirty="0"/>
            </a:br>
            <a:r>
              <a:rPr lang="en-US" dirty="0"/>
              <a:t>full capabilities, good memory, and a few more I/O lines.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And the newest is the </a:t>
            </a:r>
            <a:r>
              <a:rPr lang="en-US" b="1" dirty="0"/>
              <a:t>P4-Node Card</a:t>
            </a:r>
            <a:r>
              <a:rPr lang="en-US" dirty="0"/>
              <a:t>, built on the </a:t>
            </a:r>
            <a:r>
              <a:rPr lang="en-US" b="1" dirty="0"/>
              <a:t>ESP32-P4.</a:t>
            </a:r>
            <a:br>
              <a:rPr lang="en-US" dirty="0"/>
            </a:br>
            <a:r>
              <a:rPr lang="en-US" dirty="0"/>
              <a:t>It has </a:t>
            </a:r>
            <a:r>
              <a:rPr lang="en-US" b="1" dirty="0"/>
              <a:t>much more memory</a:t>
            </a:r>
            <a:r>
              <a:rPr lang="en-US" dirty="0"/>
              <a:t>, perfect for more complex configuration and logic sets,</a:t>
            </a:r>
            <a:br>
              <a:rPr lang="en-US" dirty="0"/>
            </a:br>
            <a:r>
              <a:rPr lang="en-US" dirty="0"/>
              <a:t>but to make sue of Wi-Fi or Bluetooth, you would need to add one of the other types of Node Cards to your cluster.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9B8FC406-42FC-AA5C-A7BA-2E5CBADEF1A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450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2D2A8-EE26-0A8D-7DC1-2CEF6837D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7B4A9E35-5F98-EF0C-6031-F5CC9B3898D9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3B05892D-15DD-7445-31D9-3EAD132CC0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Now for tier 2.  So, this must be the “action layer,” right?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Exactly.</a:t>
            </a:r>
            <a:br>
              <a:rPr lang="en-US" dirty="0"/>
            </a:br>
            <a:r>
              <a:rPr lang="en-US" dirty="0"/>
              <a:t>Each card controls a function — turnout, audio, sensors, lighting.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And any combo is allowed?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Yes.</a:t>
            </a:r>
            <a:br>
              <a:rPr lang="en-US" dirty="0"/>
            </a:br>
            <a:r>
              <a:rPr lang="en-US" dirty="0"/>
              <a:t>Mix and match to build whatever node you need.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2CA4945-4DF1-7473-B339-14551F9BA058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811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50F7F-41C2-B629-12B1-A020AFAB1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CDE3BE9E-04BC-D659-FF55-64BC2885A8E5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863D85AC-490F-F5BF-8A95-8F22EEE6D80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  <a:br>
              <a:rPr lang="en-US" dirty="0"/>
            </a:br>
            <a:r>
              <a:rPr lang="en-US" dirty="0"/>
              <a:t>So Tier 3 is where the wires hit real hardware?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Exactly.</a:t>
            </a:r>
            <a:br>
              <a:rPr lang="en-US" dirty="0"/>
            </a:br>
            <a:r>
              <a:rPr lang="en-US" dirty="0"/>
              <a:t>Breakouts adapt the signals into motors, LEDs, servos — all the physical devices.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I think I need an example.  Is useful for Turnout Card that must support different types of switch machines?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  <a:br>
              <a:rPr lang="en-US" dirty="0"/>
            </a:br>
            <a:r>
              <a:rPr lang="en-US" dirty="0"/>
              <a:t>Yes.  The Turnout Card is a perfect example of this.</a:t>
            </a:r>
            <a:br>
              <a:rPr lang="en-US" dirty="0"/>
            </a:br>
            <a:r>
              <a:rPr lang="en-US" dirty="0"/>
              <a:t>Just pick the breakout board you need for the type of switch machine used on the turnout.</a:t>
            </a:r>
          </a:p>
          <a:p>
            <a:r>
              <a:rPr lang="en-US" dirty="0"/>
              <a:t>Fusion already has breakout boards for several common switch machines — stall motor, slow motion, servo motors, and coils.</a:t>
            </a:r>
          </a:p>
          <a:p>
            <a:r>
              <a:rPr lang="en-US" dirty="0"/>
              <a:t>Simply cable the correct breakout board to the Turnout Card and you’re all set.  </a:t>
            </a:r>
          </a:p>
          <a:p>
            <a:r>
              <a:rPr lang="en-US" dirty="0"/>
              <a:t>Different breakout boards are supported by the same Turnout Card.</a:t>
            </a:r>
          </a:p>
          <a:p>
            <a:r>
              <a:rPr lang="en-US" dirty="0"/>
              <a:t>Additional switch machines can be supported by creating more breakout boards.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025918F-FB76-7CC4-77AC-85E824548377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3428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8684C-5B5A-662D-71F5-4D09F370E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B44F9030-4DAC-439D-7576-07CC2B43C504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3ACDDC6-BAE2-1FB9-8F04-F8B6EED116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</a:p>
          <a:p>
            <a:r>
              <a:rPr lang="en-US" dirty="0"/>
              <a:t>So… Fusion doesn’t just have one bus?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No — and that’s a good thing.</a:t>
            </a:r>
          </a:p>
          <a:p>
            <a:r>
              <a:rPr lang="en-US" dirty="0"/>
              <a:t>Each bus has one job, which keeps everything clean.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Okay, walk me through it?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The </a:t>
            </a:r>
            <a:r>
              <a:rPr lang="en-US" dirty="0" err="1"/>
              <a:t>kanBus</a:t>
            </a:r>
            <a:r>
              <a:rPr lang="en-US" dirty="0"/>
              <a:t> links nodes across the whole layout.</a:t>
            </a:r>
          </a:p>
          <a:p>
            <a:r>
              <a:rPr lang="en-US" dirty="0"/>
              <a:t>The Node Bus carries power and communications from the Node Card to the other cards in its cluster.</a:t>
            </a:r>
          </a:p>
          <a:p>
            <a:r>
              <a:rPr lang="en-US" dirty="0"/>
              <a:t>And the COMM Bus, which uses I2C serial communications, lets the Node Card talk directly to the Fusion I/O cards and LCD displays.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So one for the layout, and two inside the Node Cluster for connections and communications?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Three busses. Three jobs. Nice and simple.</a:t>
            </a:r>
          </a:p>
          <a:p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60EAD1D-E6A0-C1CE-AD6F-297318793FE5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812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3CB1D-E3BD-2C89-8D44-C71257191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55B575BA-22FA-0219-4E03-1E507AA38A75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E87CE06-84A4-5618-129F-B789C038F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</a:p>
          <a:p>
            <a:r>
              <a:rPr lang="en-US" dirty="0"/>
              <a:t>So… why make all the Fusion cards the same size and shape?</a:t>
            </a:r>
          </a:p>
          <a:p>
            <a:r>
              <a:rPr lang="en-US" dirty="0"/>
              <a:t>What does that actually help with?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Because this is the same approach desktop computers have used for over 30 years.</a:t>
            </a:r>
          </a:p>
          <a:p>
            <a:r>
              <a:rPr lang="en-US" dirty="0"/>
              <a:t>Standard form factors — like ATX motherboards, connectors, and PCIe — keep everything compatible and easy to upgrade.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Compatible… how?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When every card shares the same physical layout and the same edge connector,</a:t>
            </a:r>
          </a:p>
          <a:p>
            <a:r>
              <a:rPr lang="en-US" dirty="0"/>
              <a:t>the system always knows where power, CAN, and I2C will be.</a:t>
            </a:r>
          </a:p>
          <a:p>
            <a:r>
              <a:rPr lang="en-US" dirty="0"/>
              <a:t>That means any card can plug into any Hub slot without rewiring or redesigning anything.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So the cards stay standardized no matter what new features you add?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The cards stay consistent and predictable — just like PC expansion cards.</a:t>
            </a:r>
          </a:p>
          <a:p>
            <a:r>
              <a:rPr lang="en-US" dirty="0"/>
              <a:t>That’s what lets Fusion grow without breaking the architecture.</a:t>
            </a:r>
          </a:p>
          <a:p>
            <a:r>
              <a:rPr lang="en-US" dirty="0"/>
              <a:t>Cards are designed to fit into the Node Bus Hub for power and communications.  Have consistent mounting holes and </a:t>
            </a:r>
          </a:p>
          <a:p>
            <a:r>
              <a:rPr lang="en-US" dirty="0"/>
              <a:t>Connectors to the breakout boards.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Okay… but what about all the different devices people connect?</a:t>
            </a:r>
          </a:p>
          <a:p>
            <a:r>
              <a:rPr lang="en-US" dirty="0"/>
              <a:t>Motors, LEDs, coils, servos… that’s a lot of wiring.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That’s where the breakout boards come in.</a:t>
            </a:r>
          </a:p>
          <a:p>
            <a:r>
              <a:rPr lang="en-US" dirty="0"/>
              <a:t>They handle the real-world wiring.  Standardized to 50mm to fit into the UM 50 Profile PCB housing and holes for mounting. </a:t>
            </a:r>
          </a:p>
          <a:p>
            <a:r>
              <a:rPr lang="en-US" dirty="0"/>
              <a:t>Network cable connect back to the parent card.</a:t>
            </a:r>
          </a:p>
          <a:p>
            <a:r>
              <a:rPr lang="en-US" dirty="0"/>
              <a:t>The I/O card sends the signals,</a:t>
            </a:r>
          </a:p>
          <a:p>
            <a:r>
              <a:rPr lang="en-US" dirty="0"/>
              <a:t>and the breakout adapts those signals to the physical connectors the device actually needs.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Nelson)</a:t>
            </a:r>
          </a:p>
          <a:p>
            <a:r>
              <a:rPr lang="en-US" dirty="0"/>
              <a:t>So the cards stay the same, and the breakouts handle all the variations?</a:t>
            </a:r>
          </a:p>
          <a:p>
            <a:endParaRPr lang="en-US" dirty="0"/>
          </a:p>
          <a:p>
            <a:r>
              <a:rPr lang="en-US" dirty="0"/>
              <a:t>(pause: 0.8)</a:t>
            </a:r>
          </a:p>
          <a:p>
            <a:endParaRPr lang="en-US" dirty="0"/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Cards stay consistent.</a:t>
            </a:r>
          </a:p>
          <a:p>
            <a:r>
              <a:rPr lang="en-US" dirty="0"/>
              <a:t>Breakouts stay flexible.</a:t>
            </a:r>
          </a:p>
          <a:p>
            <a:r>
              <a:rPr lang="en-US" dirty="0"/>
              <a:t>It keeps Fusion clean, expandable, and easy to work with.</a:t>
            </a:r>
          </a:p>
          <a:p>
            <a:endParaRPr lang="en-US" dirty="0"/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C39A994-2893-7F05-D912-D18B521EDD0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106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2569-9C15-EFAC-5C94-3CA61ACBF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115ADC84-5DDB-5CAE-0141-FD88E4CB6ADA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8B3CDFF3-0795-473D-BF2E-85C10081BE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(voice: Nelson)</a:t>
            </a:r>
          </a:p>
          <a:p>
            <a:r>
              <a:rPr lang="en-US" dirty="0"/>
              <a:t>So the tiers make Fusion grow cleanly?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The whole point of having three tiers is to keep everything organized.</a:t>
            </a:r>
          </a:p>
          <a:p>
            <a:r>
              <a:rPr lang="en-US" dirty="0"/>
              <a:t>Each tier has one job, and that makes the system easy to expand.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But how does that actually help when you're adding new hardware?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Well, the Node Card in Tier 1 handles all the logic and communications over the kanbus.</a:t>
            </a:r>
          </a:p>
          <a:p>
            <a:r>
              <a:rPr lang="en-US" dirty="0"/>
              <a:t>That stays the same.</a:t>
            </a:r>
          </a:p>
          <a:p>
            <a:r>
              <a:rPr lang="en-US" dirty="0"/>
              <a:t>Tier 2 is just the I/O cards — turnout, signal, detection, audio, sensors.</a:t>
            </a:r>
          </a:p>
          <a:p>
            <a:r>
              <a:rPr lang="en-US" dirty="0"/>
              <a:t>You can add a brand-new I/O card, and the architecture doesn’t change at all.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So the Node doesn’t care what the I/O card does?</a:t>
            </a:r>
          </a:p>
          <a:p>
            <a:r>
              <a:rPr lang="en-US" dirty="0"/>
              <a:t>It just talks to it?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Right.</a:t>
            </a:r>
          </a:p>
          <a:p>
            <a:r>
              <a:rPr lang="en-US" dirty="0"/>
              <a:t>As long as the card follows the standard Fusion form factor and uses the I2C COMM Bus,</a:t>
            </a:r>
          </a:p>
          <a:p>
            <a:r>
              <a:rPr lang="en-US" dirty="0"/>
              <a:t>the Node can talk to it instantly.</a:t>
            </a:r>
          </a:p>
          <a:p>
            <a:r>
              <a:rPr lang="en-US" dirty="0"/>
              <a:t>No hardware redesign.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And Tier 3 — the breakout boards — those change too, right?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All the time.</a:t>
            </a:r>
          </a:p>
          <a:p>
            <a:r>
              <a:rPr lang="en-US" dirty="0"/>
              <a:t>You can design a new breakout board for a new motor or sensor,</a:t>
            </a:r>
          </a:p>
          <a:p>
            <a:r>
              <a:rPr lang="en-US" dirty="0"/>
              <a:t>and the Tier-2 card doesn’t need to change.</a:t>
            </a:r>
          </a:p>
          <a:p>
            <a:r>
              <a:rPr lang="en-US" dirty="0"/>
              <a:t>The Node doesn’t need to change.</a:t>
            </a:r>
          </a:p>
          <a:p>
            <a:r>
              <a:rPr lang="en-US" dirty="0"/>
              <a:t>Only the breakout changes — and that’s the whole point of having the tiers separate.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Nelson)</a:t>
            </a:r>
          </a:p>
          <a:p>
            <a:r>
              <a:rPr lang="en-US" dirty="0"/>
              <a:t>So tiers basically stop everything from getting tangled together?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0.8)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(voice: Harrison)</a:t>
            </a:r>
          </a:p>
          <a:p>
            <a:r>
              <a:rPr lang="en-US" dirty="0"/>
              <a:t>Exactly.</a:t>
            </a:r>
          </a:p>
          <a:p>
            <a:r>
              <a:rPr lang="en-US" dirty="0"/>
              <a:t>Tiers isolate the responsibilities.</a:t>
            </a:r>
          </a:p>
          <a:p>
            <a:r>
              <a:rPr lang="en-US" dirty="0"/>
              <a:t>Tier 1 runs logic.</a:t>
            </a:r>
          </a:p>
          <a:p>
            <a:r>
              <a:rPr lang="en-US" dirty="0"/>
              <a:t>Tier 2 handles functions.</a:t>
            </a:r>
          </a:p>
          <a:p>
            <a:r>
              <a:rPr lang="en-US" dirty="0"/>
              <a:t>Tier 3 adapts to real-world hardware.</a:t>
            </a:r>
          </a:p>
          <a:p>
            <a:r>
              <a:rPr lang="en-US" dirty="0"/>
              <a:t>That way, Fusion grows sideways — not upward in complexity.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(pause: 1.0)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B0C38A8D-4DBC-73F4-A558-09398545795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741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118528" y="178255"/>
            <a:ext cx="7429499" cy="6091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B224E4-1ADC-DB06-14F3-9E7DFA116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92763" y="6492875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8F8E5-BEF7-4DB6-A5C0-0272D4240B33}" type="datetime1">
              <a:rPr lang="en-US"/>
              <a:pPr>
                <a:defRPr/>
              </a:pPr>
              <a:t>11/23/2025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4E6653-D464-BDF8-209A-399FED25D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663" y="6492875"/>
            <a:ext cx="4679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4D625B-F549-D7B9-5AF1-B2C5217FB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07313" y="6467475"/>
            <a:ext cx="577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7EA89-FDBA-43DA-BF5C-044A44760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5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63DC6-FF8B-0F68-029F-CED32D4CB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8D054-9AB9-45B1-9865-D111BF71AAC3}" type="datetime1">
              <a:rPr lang="en-US"/>
              <a:pPr>
                <a:defRPr/>
              </a:pPr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167D5-9D8C-9A66-AB20-D24AAC59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F5743-738A-3B69-356E-7B11B2C32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57F4B-0CAE-41BF-8188-F3F4105B3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8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F63E24B3-3F4A-EE42-44AC-5214957D9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</p:spPr>
      </p:pic>
      <p:grpSp>
        <p:nvGrpSpPr>
          <p:cNvPr id="1027" name="Group 7">
            <a:extLst>
              <a:ext uri="{FF2B5EF4-FFF2-40B4-BE49-F238E27FC236}">
                <a16:creationId xmlns:a16="http://schemas.microsoft.com/office/drawing/2014/main" id="{D8E9634F-B111-9838-BEAA-D19D261F5E18}"/>
              </a:ext>
            </a:extLst>
          </p:cNvPr>
          <p:cNvGrpSpPr>
            <a:grpSpLocks/>
          </p:cNvGrpSpPr>
          <p:nvPr/>
        </p:nvGrpSpPr>
        <p:grpSpPr bwMode="auto">
          <a:xfrm>
            <a:off x="-14288" y="0"/>
            <a:ext cx="9042401" cy="6858000"/>
            <a:chOff x="-14288" y="0"/>
            <a:chExt cx="9041774" cy="685800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644103C-E93C-AD0A-B220-3E437A3467D5}"/>
                </a:ext>
              </a:extLst>
            </p:cNvPr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>
                <a:extLst>
                  <a:ext uri="{FF2B5EF4-FFF2-40B4-BE49-F238E27FC236}">
                    <a16:creationId xmlns:a16="http://schemas.microsoft.com/office/drawing/2014/main" id="{32940177-CD22-BA0C-96B0-FCF9B323C6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22" name="Freeform 6">
                <a:extLst>
                  <a:ext uri="{FF2B5EF4-FFF2-40B4-BE49-F238E27FC236}">
                    <a16:creationId xmlns:a16="http://schemas.microsoft.com/office/drawing/2014/main" id="{90C9882F-25D1-7968-2063-249997C168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3" name="Freeform 7">
                <a:extLst>
                  <a:ext uri="{FF2B5EF4-FFF2-40B4-BE49-F238E27FC236}">
                    <a16:creationId xmlns:a16="http://schemas.microsoft.com/office/drawing/2014/main" id="{042FF512-3F3C-CFC3-8384-A88AE2A2DC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4" name="Freeform 8">
                <a:extLst>
                  <a:ext uri="{FF2B5EF4-FFF2-40B4-BE49-F238E27FC236}">
                    <a16:creationId xmlns:a16="http://schemas.microsoft.com/office/drawing/2014/main" id="{737CDD16-1488-E9BC-9BF3-B4540BCA3A45}"/>
                  </a:ext>
                </a:extLst>
              </p:cNvPr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5" name="Freeform 9">
                <a:extLst>
                  <a:ext uri="{FF2B5EF4-FFF2-40B4-BE49-F238E27FC236}">
                    <a16:creationId xmlns:a16="http://schemas.microsoft.com/office/drawing/2014/main" id="{AC88D035-F0CB-A95C-08DC-7ABE292886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6" name="Freeform 10">
                <a:extLst>
                  <a:ext uri="{FF2B5EF4-FFF2-40B4-BE49-F238E27FC236}">
                    <a16:creationId xmlns:a16="http://schemas.microsoft.com/office/drawing/2014/main" id="{78B303CB-DF63-0A70-87F6-4E2DAEEABBA1}"/>
                  </a:ext>
                </a:extLst>
              </p:cNvPr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94513A97-ADB8-5D6D-C027-B11761BC25C6}"/>
                  </a:ext>
                </a:extLst>
              </p:cNvPr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8" name="Freeform 12">
                <a:extLst>
                  <a:ext uri="{FF2B5EF4-FFF2-40B4-BE49-F238E27FC236}">
                    <a16:creationId xmlns:a16="http://schemas.microsoft.com/office/drawing/2014/main" id="{C38B4736-3469-15B7-184F-87E4E71390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9" name="Freeform 13">
                <a:extLst>
                  <a:ext uri="{FF2B5EF4-FFF2-40B4-BE49-F238E27FC236}">
                    <a16:creationId xmlns:a16="http://schemas.microsoft.com/office/drawing/2014/main" id="{C502FBB8-B580-C94F-678F-DA6E3F294A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0" name="Freeform 14">
                <a:extLst>
                  <a:ext uri="{FF2B5EF4-FFF2-40B4-BE49-F238E27FC236}">
                    <a16:creationId xmlns:a16="http://schemas.microsoft.com/office/drawing/2014/main" id="{8CEDD6BA-3321-5E2B-6A34-7B857CD0E906}"/>
                  </a:ext>
                </a:extLst>
              </p:cNvPr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1" name="Freeform 15">
                <a:extLst>
                  <a:ext uri="{FF2B5EF4-FFF2-40B4-BE49-F238E27FC236}">
                    <a16:creationId xmlns:a16="http://schemas.microsoft.com/office/drawing/2014/main" id="{1A573A9A-72FB-1946-55C1-81B2133F465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2" name="Line 16">
                <a:extLst>
                  <a:ext uri="{FF2B5EF4-FFF2-40B4-BE49-F238E27FC236}">
                    <a16:creationId xmlns:a16="http://schemas.microsoft.com/office/drawing/2014/main" id="{A04348B7-A931-6850-1FB6-6F60E510B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>
                <a:extLst>
                  <a:ext uri="{FF2B5EF4-FFF2-40B4-BE49-F238E27FC236}">
                    <a16:creationId xmlns:a16="http://schemas.microsoft.com/office/drawing/2014/main" id="{30F8AD17-A518-9690-C1A3-8A1606566C33}"/>
                  </a:ext>
                </a:extLst>
              </p:cNvPr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4" name="Freeform 18">
                <a:extLst>
                  <a:ext uri="{FF2B5EF4-FFF2-40B4-BE49-F238E27FC236}">
                    <a16:creationId xmlns:a16="http://schemas.microsoft.com/office/drawing/2014/main" id="{BDE577F3-8BEC-A98D-6051-04E95C08A3F5}"/>
                  </a:ext>
                </a:extLst>
              </p:cNvPr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5" name="Freeform 19">
                <a:extLst>
                  <a:ext uri="{FF2B5EF4-FFF2-40B4-BE49-F238E27FC236}">
                    <a16:creationId xmlns:a16="http://schemas.microsoft.com/office/drawing/2014/main" id="{808CF04E-F516-0A33-AF0C-BE8066F6F51B}"/>
                  </a:ext>
                </a:extLst>
              </p:cNvPr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6" name="Freeform 20">
                <a:extLst>
                  <a:ext uri="{FF2B5EF4-FFF2-40B4-BE49-F238E27FC236}">
                    <a16:creationId xmlns:a16="http://schemas.microsoft.com/office/drawing/2014/main" id="{5B1693D6-DFDC-0EF9-6A11-C54E5FAA1F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7" name="Rectangle 21">
                <a:extLst>
                  <a:ext uri="{FF2B5EF4-FFF2-40B4-BE49-F238E27FC236}">
                    <a16:creationId xmlns:a16="http://schemas.microsoft.com/office/drawing/2014/main" id="{3DBF22A7-8E1C-A309-22C7-D1A9A3451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38" name="Freeform 22">
                <a:extLst>
                  <a:ext uri="{FF2B5EF4-FFF2-40B4-BE49-F238E27FC236}">
                    <a16:creationId xmlns:a16="http://schemas.microsoft.com/office/drawing/2014/main" id="{4989AAE8-63C3-A4FA-BFE7-D684CB194935}"/>
                  </a:ext>
                </a:extLst>
              </p:cNvPr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9" name="Freeform 23">
                <a:extLst>
                  <a:ext uri="{FF2B5EF4-FFF2-40B4-BE49-F238E27FC236}">
                    <a16:creationId xmlns:a16="http://schemas.microsoft.com/office/drawing/2014/main" id="{9FC1CAFA-D480-483D-6149-8E788673C0F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0" name="Freeform 24">
                <a:extLst>
                  <a:ext uri="{FF2B5EF4-FFF2-40B4-BE49-F238E27FC236}">
                    <a16:creationId xmlns:a16="http://schemas.microsoft.com/office/drawing/2014/main" id="{ED253E17-453A-4DBA-ED1B-299DFDA2360C}"/>
                  </a:ext>
                </a:extLst>
              </p:cNvPr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1" name="Freeform 25">
                <a:extLst>
                  <a:ext uri="{FF2B5EF4-FFF2-40B4-BE49-F238E27FC236}">
                    <a16:creationId xmlns:a16="http://schemas.microsoft.com/office/drawing/2014/main" id="{8CFE9D7F-070C-60F1-424E-79162235CF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2" name="Freeform 26">
                <a:extLst>
                  <a:ext uri="{FF2B5EF4-FFF2-40B4-BE49-F238E27FC236}">
                    <a16:creationId xmlns:a16="http://schemas.microsoft.com/office/drawing/2014/main" id="{4730EF57-6523-EF93-6A8D-70969AC13EEC}"/>
                  </a:ext>
                </a:extLst>
              </p:cNvPr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3" name="Freeform 27">
                <a:extLst>
                  <a:ext uri="{FF2B5EF4-FFF2-40B4-BE49-F238E27FC236}">
                    <a16:creationId xmlns:a16="http://schemas.microsoft.com/office/drawing/2014/main" id="{6B6C94D7-9BFC-0B1D-3AEA-C7A388E46045}"/>
                  </a:ext>
                </a:extLst>
              </p:cNvPr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4" name="Freeform 28">
                <a:extLst>
                  <a:ext uri="{FF2B5EF4-FFF2-40B4-BE49-F238E27FC236}">
                    <a16:creationId xmlns:a16="http://schemas.microsoft.com/office/drawing/2014/main" id="{71015BB9-EAA3-AB1B-E531-4111CE985D1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5" name="Freeform 29">
                <a:extLst>
                  <a:ext uri="{FF2B5EF4-FFF2-40B4-BE49-F238E27FC236}">
                    <a16:creationId xmlns:a16="http://schemas.microsoft.com/office/drawing/2014/main" id="{867DDE27-DEF2-3C97-8E7D-8EAB04FE59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6" name="Freeform 30">
                <a:extLst>
                  <a:ext uri="{FF2B5EF4-FFF2-40B4-BE49-F238E27FC236}">
                    <a16:creationId xmlns:a16="http://schemas.microsoft.com/office/drawing/2014/main" id="{FFCEF288-711F-0DDC-8F97-D51C13BE0AF7}"/>
                  </a:ext>
                </a:extLst>
              </p:cNvPr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7" name="Freeform 31">
                <a:extLst>
                  <a:ext uri="{FF2B5EF4-FFF2-40B4-BE49-F238E27FC236}">
                    <a16:creationId xmlns:a16="http://schemas.microsoft.com/office/drawing/2014/main" id="{8F48B689-5F13-9AEF-CAAB-6E029E47C4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3B0923A-3F15-3A26-4207-61C1D3BC5717}"/>
                </a:ext>
              </a:extLst>
            </p:cNvPr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>
                <a:extLst>
                  <a:ext uri="{FF2B5EF4-FFF2-40B4-BE49-F238E27FC236}">
                    <a16:creationId xmlns:a16="http://schemas.microsoft.com/office/drawing/2014/main" id="{37CB03CE-DC10-1326-FF03-E4286F3F7FC9}"/>
                  </a:ext>
                </a:extLst>
              </p:cNvPr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2" name="Freeform 33">
                <a:extLst>
                  <a:ext uri="{FF2B5EF4-FFF2-40B4-BE49-F238E27FC236}">
                    <a16:creationId xmlns:a16="http://schemas.microsoft.com/office/drawing/2014/main" id="{81A8C847-E86F-040B-E22B-64F62D7898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3" name="Freeform 34">
                <a:extLst>
                  <a:ext uri="{FF2B5EF4-FFF2-40B4-BE49-F238E27FC236}">
                    <a16:creationId xmlns:a16="http://schemas.microsoft.com/office/drawing/2014/main" id="{D0567AC1-E901-41CE-6DB4-0F5F24179F1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4" name="Freeform 35">
                <a:extLst>
                  <a:ext uri="{FF2B5EF4-FFF2-40B4-BE49-F238E27FC236}">
                    <a16:creationId xmlns:a16="http://schemas.microsoft.com/office/drawing/2014/main" id="{F0A8C81D-7F81-1267-9E0F-22E39B99450C}"/>
                  </a:ext>
                </a:extLst>
              </p:cNvPr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5" name="Freeform 36">
                <a:extLst>
                  <a:ext uri="{FF2B5EF4-FFF2-40B4-BE49-F238E27FC236}">
                    <a16:creationId xmlns:a16="http://schemas.microsoft.com/office/drawing/2014/main" id="{1D4107E1-DA61-8B95-60BB-BC40D823E24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6" name="Freeform 37">
                <a:extLst>
                  <a:ext uri="{FF2B5EF4-FFF2-40B4-BE49-F238E27FC236}">
                    <a16:creationId xmlns:a16="http://schemas.microsoft.com/office/drawing/2014/main" id="{5B3E2D23-7414-B202-25AB-8B5CB94E1235}"/>
                  </a:ext>
                </a:extLst>
              </p:cNvPr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Freeform 38">
                <a:extLst>
                  <a:ext uri="{FF2B5EF4-FFF2-40B4-BE49-F238E27FC236}">
                    <a16:creationId xmlns:a16="http://schemas.microsoft.com/office/drawing/2014/main" id="{AF9A5664-2E40-6BF3-4162-F564F4AFEF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Freeform 39">
                <a:extLst>
                  <a:ext uri="{FF2B5EF4-FFF2-40B4-BE49-F238E27FC236}">
                    <a16:creationId xmlns:a16="http://schemas.microsoft.com/office/drawing/2014/main" id="{7FAF04B0-ED54-DECB-D6A4-59356805E0A5}"/>
                  </a:ext>
                </a:extLst>
              </p:cNvPr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9" name="Freeform 40">
                <a:extLst>
                  <a:ext uri="{FF2B5EF4-FFF2-40B4-BE49-F238E27FC236}">
                    <a16:creationId xmlns:a16="http://schemas.microsoft.com/office/drawing/2014/main" id="{BADAA6A1-0332-4CC6-5283-1B1AAEEE157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0" name="Rectangle 41">
                <a:extLst>
                  <a:ext uri="{FF2B5EF4-FFF2-40B4-BE49-F238E27FC236}">
                    <a16:creationId xmlns:a16="http://schemas.microsoft.com/office/drawing/2014/main" id="{04959BB0-61FD-C3DA-7DBB-21779CC2E4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43CE32-B5E4-C09E-F832-048C8D294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663" y="228600"/>
            <a:ext cx="7429500" cy="476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C1C5B093-8E02-B5C9-39B2-84644F8A89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55663" y="2249488"/>
            <a:ext cx="7429500" cy="354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619F-28AB-23BA-9369-4EFAD0BB6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92763" y="647541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6BD0C1-2AA0-4A9B-AFEE-006C1545ED34}" type="datetime1">
              <a:rPr lang="en-US"/>
              <a:pPr>
                <a:defRPr/>
              </a:pPr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DB116-69E8-59F7-2C62-5B9F3B19C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5663" y="6475413"/>
            <a:ext cx="4679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24B46-6DB1-6A0D-B3A0-C2A1B5AF9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07313" y="6475413"/>
            <a:ext cx="577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F5623C-DBBD-4BB2-B086-BE731477B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798" r:id="rId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PatFlemingHTC@Gmail.com" TargetMode="Externa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59C5-4C3F-F9FA-A61E-2A3D5A26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338" y="177800"/>
            <a:ext cx="8261350" cy="10937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/>
              <a:t>LCC Fusion </a:t>
            </a:r>
            <a:br>
              <a:rPr lang="en-US" sz="2800" dirty="0"/>
            </a:br>
            <a:r>
              <a:rPr lang="en-US" sz="2800" dirty="0"/>
              <a:t>Hardware Architecture Overview</a:t>
            </a:r>
            <a:endParaRPr sz="2800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E3E8C9F7-B9F5-67A1-4D1D-5B6ECB9EAA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7338" y="2249488"/>
            <a:ext cx="8261350" cy="354171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200" i="1" dirty="0"/>
              <a:t>Open-Source, Tiered, Expandable, Designed for Learning</a:t>
            </a:r>
            <a:endParaRPr lang="en-US" altLang="en-US" sz="3200" i="1" dirty="0"/>
          </a:p>
        </p:txBody>
      </p:sp>
      <p:pic>
        <p:nvPicPr>
          <p:cNvPr id="5124" name="Graphic 3">
            <a:extLst>
              <a:ext uri="{FF2B5EF4-FFF2-40B4-BE49-F238E27FC236}">
                <a16:creationId xmlns:a16="http://schemas.microsoft.com/office/drawing/2014/main" id="{B5B3C967-C3D6-E227-0298-D6AFB9480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00" y="5649913"/>
            <a:ext cx="93821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Graphic 4">
            <a:extLst>
              <a:ext uri="{FF2B5EF4-FFF2-40B4-BE49-F238E27FC236}">
                <a16:creationId xmlns:a16="http://schemas.microsoft.com/office/drawing/2014/main" id="{4F822168-4F6F-8982-73B4-B03E46B91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5649913"/>
            <a:ext cx="9112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6">
            <a:extLst>
              <a:ext uri="{FF2B5EF4-FFF2-40B4-BE49-F238E27FC236}">
                <a16:creationId xmlns:a16="http://schemas.microsoft.com/office/drawing/2014/main" id="{D92C559F-CBE9-1C80-26DD-EC150DE99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3" y="5690235"/>
            <a:ext cx="457993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Pat Fleming</a:t>
            </a:r>
            <a:endParaRPr lang="en-US" altLang="en-US" sz="14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600" dirty="0">
                <a:hlinkClick r:id="rId5"/>
              </a:rPr>
              <a:t>Email: PatFlemingHTC@Gmail.com</a:t>
            </a:r>
            <a:endParaRPr lang="en-US" altLang="en-US" sz="160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01F90-6E4D-7D6E-2C99-2013CBDFD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B0CE56-2AA4-B826-0412-EAFCB953C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9C722-08DE-4E75-A6E6-34FE651CF1DF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A96A6-9FA0-0C2F-8D64-1557B8F41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1CF4-1DCE-73CC-2B18-1D42B0DDE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345440"/>
            <a:ext cx="7429500" cy="9753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Fusion Ecosystem </a:t>
            </a:r>
            <a:br>
              <a:rPr lang="en-US" dirty="0"/>
            </a:br>
            <a:r>
              <a:rPr lang="en-US" i="1" dirty="0"/>
              <a:t>Work in Progress</a:t>
            </a:r>
            <a:endParaRPr i="1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C6131AC-CBE3-B4C3-66F9-4E6ADAC831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463039"/>
            <a:ext cx="8044497" cy="473297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Fusion architecture is fully designed, but still evolving</a:t>
            </a:r>
          </a:p>
          <a:p>
            <a:pPr eaLnBrk="1" hangingPunct="1">
              <a:defRPr/>
            </a:pPr>
            <a:r>
              <a:rPr lang="en-US" sz="2800" dirty="0"/>
              <a:t>Node Boards, I/O Cards, and Breakout Boards are in active development</a:t>
            </a:r>
          </a:p>
          <a:p>
            <a:pPr eaLnBrk="1" hangingPunct="1">
              <a:defRPr/>
            </a:pPr>
            <a:r>
              <a:rPr lang="en-US" sz="2800" dirty="0"/>
              <a:t>Hardware and firmware continuously improving</a:t>
            </a:r>
          </a:p>
          <a:p>
            <a:pPr eaLnBrk="1" hangingPunct="1">
              <a:defRPr/>
            </a:pPr>
            <a:r>
              <a:rPr lang="en-US" sz="2800" dirty="0"/>
              <a:t>Documentation and assembly guides being built out</a:t>
            </a:r>
          </a:p>
          <a:p>
            <a:pPr eaLnBrk="1" hangingPunct="1">
              <a:defRPr/>
            </a:pPr>
            <a:r>
              <a:rPr lang="en-US" sz="2800" dirty="0"/>
              <a:t>Not GA — early adopters &amp; contributors only</a:t>
            </a:r>
          </a:p>
          <a:p>
            <a:pPr eaLnBrk="1" hangingPunct="1">
              <a:defRPr/>
            </a:pPr>
            <a:r>
              <a:rPr lang="en-US" sz="2800" dirty="0"/>
              <a:t>Open-source community shaping the final ecosystem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2DCC1D-9B7F-B15E-1C05-9E70AE51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6C8AE-66DA-A586-8964-621F896C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66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11D2D-807F-9136-06B4-4F73F0A8E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B0638-2FC4-6F12-45CB-19443E296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345440"/>
            <a:ext cx="7429500" cy="97536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Bringing It All Together</a:t>
            </a:r>
            <a:endParaRPr i="1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ED05B0A6-52C6-BB77-A638-928A316ECE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463039"/>
            <a:ext cx="8044497" cy="473297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Open-source foundation</a:t>
            </a:r>
          </a:p>
          <a:p>
            <a:pPr eaLnBrk="1" hangingPunct="1">
              <a:defRPr/>
            </a:pPr>
            <a:r>
              <a:rPr lang="en-US" sz="3200" dirty="0"/>
              <a:t>Tiered architecture</a:t>
            </a:r>
          </a:p>
          <a:p>
            <a:pPr eaLnBrk="1" hangingPunct="1">
              <a:defRPr/>
            </a:pPr>
            <a:r>
              <a:rPr lang="en-US" sz="3200" dirty="0"/>
              <a:t>Standard card form factor</a:t>
            </a:r>
          </a:p>
          <a:p>
            <a:pPr eaLnBrk="1" hangingPunct="1">
              <a:defRPr/>
            </a:pPr>
            <a:r>
              <a:rPr lang="en-US" sz="3200" dirty="0"/>
              <a:t>Breakouts for device flexibility</a:t>
            </a:r>
          </a:p>
          <a:p>
            <a:pPr eaLnBrk="1" hangingPunct="1">
              <a:defRPr/>
            </a:pPr>
            <a:r>
              <a:rPr lang="en-US" sz="3200" dirty="0"/>
              <a:t>Built for learning, building, and expanding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109F6-E58A-092C-B827-87C655A03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058E5-B944-2E92-8B0F-3EE64823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5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AA3BD-A455-AE71-0807-B41440A28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177800"/>
            <a:ext cx="7429500" cy="609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Why Fusion Exists</a:t>
            </a: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DACE474-5C2A-18E1-2142-AF04E0BD8D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090613"/>
            <a:ext cx="8288337" cy="51054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800" b="1" dirty="0"/>
              <a:t>Open Source &amp; Education</a:t>
            </a:r>
          </a:p>
          <a:p>
            <a:pPr eaLnBrk="1" hangingPunct="1">
              <a:defRPr/>
            </a:pPr>
            <a:r>
              <a:rPr lang="en-US" sz="2800" b="1" dirty="0"/>
              <a:t>Fusion is 100% open-source</a:t>
            </a:r>
          </a:p>
          <a:p>
            <a:pPr eaLnBrk="1" hangingPunct="1">
              <a:defRPr/>
            </a:pPr>
            <a:r>
              <a:rPr lang="en-US" sz="2800" b="1" dirty="0"/>
              <a:t>All schematics, PCB files, and firmware are public</a:t>
            </a:r>
          </a:p>
          <a:p>
            <a:pPr eaLnBrk="1" hangingPunct="1">
              <a:defRPr/>
            </a:pPr>
            <a:r>
              <a:rPr lang="en-US" sz="2800" b="1" dirty="0"/>
              <a:t>Built for education and DIY electronics</a:t>
            </a:r>
          </a:p>
          <a:p>
            <a:pPr eaLnBrk="1" hangingPunct="1">
              <a:defRPr/>
            </a:pPr>
            <a:r>
              <a:rPr lang="en-US" sz="2800" b="1" dirty="0"/>
              <a:t>Encourages STEM-style learning</a:t>
            </a:r>
          </a:p>
          <a:p>
            <a:pPr eaLnBrk="1" hangingPunct="1">
              <a:defRPr/>
            </a:pPr>
            <a:r>
              <a:rPr lang="en-US" sz="2800" b="1" dirty="0"/>
              <a:t>For hobbyists who want to understand electronics</a:t>
            </a:r>
          </a:p>
          <a:p>
            <a:pPr eaLnBrk="1" hangingPunct="1">
              <a:defRPr/>
            </a:pPr>
            <a:r>
              <a:rPr lang="en-US" sz="2800" b="1" dirty="0"/>
              <a:t>Community-driven, not commercial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90C34-CB7A-697E-FFA8-76C0347C6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FB17-C2DF-3090-175A-BA0B0C9E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E81FE-2725-1E1B-E3F9-69A5FB11C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E57D8-C2F1-6DA6-A097-6F9D6E46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177800"/>
            <a:ext cx="7429500" cy="609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Fusion Hardware Architecture </a:t>
            </a: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E96236C4-490C-D433-0CF9-2A9B243BBE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090613"/>
            <a:ext cx="8288337" cy="5105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200" dirty="0"/>
              <a:t>3-Tier Overview</a:t>
            </a:r>
          </a:p>
          <a:p>
            <a:pPr eaLnBrk="1" hangingPunct="1">
              <a:defRPr/>
            </a:pPr>
            <a:r>
              <a:rPr lang="en-US" sz="3200" dirty="0"/>
              <a:t>Fusion uses a 3-tier distributed design</a:t>
            </a:r>
          </a:p>
          <a:p>
            <a:pPr eaLnBrk="1" hangingPunct="1">
              <a:defRPr/>
            </a:pPr>
            <a:r>
              <a:rPr lang="en-US" sz="3200" dirty="0"/>
              <a:t>Each tier has one job</a:t>
            </a:r>
          </a:p>
          <a:p>
            <a:pPr eaLnBrk="1" hangingPunct="1">
              <a:defRPr/>
            </a:pPr>
            <a:r>
              <a:rPr lang="en-US" sz="3200" dirty="0"/>
              <a:t>System scales cleanly</a:t>
            </a:r>
          </a:p>
          <a:p>
            <a:pPr eaLnBrk="1" hangingPunct="1">
              <a:defRPr/>
            </a:pPr>
            <a:r>
              <a:rPr lang="en-US" sz="3200" dirty="0"/>
              <a:t>Add new hardware without redesign</a:t>
            </a:r>
          </a:p>
          <a:p>
            <a:pPr eaLnBrk="1" hangingPunct="1">
              <a:defRPr/>
            </a:pPr>
            <a:r>
              <a:rPr lang="en-US" sz="3200" dirty="0"/>
              <a:t>Architecture stays stable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44E0A-3B2A-7F6F-471D-BE3D74F5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F3DA0-D08E-130C-1E70-D3216147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3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D75EB-A1C9-BC37-8228-1572248B6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BE21-E3BB-83D5-8BA1-9C95D6A41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177800"/>
            <a:ext cx="7429500" cy="609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Tier 1: The Node Card</a:t>
            </a: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BE3DE0D-8A5A-128D-AB58-ECB79043A4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090613"/>
            <a:ext cx="8288337" cy="5105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200" dirty="0"/>
              <a:t>Tier 1 = the brain</a:t>
            </a:r>
          </a:p>
          <a:p>
            <a:pPr eaLnBrk="1" hangingPunct="1">
              <a:defRPr/>
            </a:pPr>
            <a:r>
              <a:rPr lang="en-US" sz="3200" dirty="0"/>
              <a:t>Runs logic and CAN</a:t>
            </a:r>
          </a:p>
          <a:p>
            <a:pPr eaLnBrk="1" hangingPunct="1">
              <a:defRPr/>
            </a:pPr>
            <a:r>
              <a:rPr lang="en-US" sz="3200" dirty="0"/>
              <a:t>Defines the node’s purpose</a:t>
            </a:r>
          </a:p>
          <a:p>
            <a:pPr eaLnBrk="1" hangingPunct="1">
              <a:defRPr/>
            </a:pPr>
            <a:r>
              <a:rPr lang="en-US" sz="3200" dirty="0"/>
              <a:t>Fusion has three Node boards</a:t>
            </a:r>
          </a:p>
          <a:p>
            <a:pPr eaLnBrk="1" hangingPunct="1">
              <a:defRPr/>
            </a:pPr>
            <a:r>
              <a:rPr lang="en-US" sz="3200" dirty="0"/>
              <a:t>Different processors, same role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F1BC80-F1C2-C4E7-CD83-037403A53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8F95B-FF8F-6823-508B-929BC9195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1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F3088-424F-3E8D-27B3-A788505DC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B6A5-4B9F-F9E2-11BE-7ED07622E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177800"/>
            <a:ext cx="7429500" cy="609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/>
              <a:t>Tier 2: I/O Cards</a:t>
            </a: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D96ACEA-65B4-75B4-BAB3-ED3E208F26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090613"/>
            <a:ext cx="8288337" cy="5105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200" dirty="0"/>
              <a:t>Tier 2 = cards that do the work</a:t>
            </a:r>
          </a:p>
          <a:p>
            <a:pPr eaLnBrk="1" hangingPunct="1">
              <a:defRPr/>
            </a:pPr>
            <a:r>
              <a:rPr lang="en-US" sz="3200" dirty="0"/>
              <a:t>Turnout, Signal, Detection, Sensor, Audio, PWM…</a:t>
            </a:r>
          </a:p>
          <a:p>
            <a:pPr eaLnBrk="1" hangingPunct="1">
              <a:defRPr/>
            </a:pPr>
            <a:r>
              <a:rPr lang="en-US" sz="3200" dirty="0"/>
              <a:t>Over 10 I/O cards exist</a:t>
            </a:r>
          </a:p>
          <a:p>
            <a:pPr eaLnBrk="1" hangingPunct="1">
              <a:defRPr/>
            </a:pPr>
            <a:r>
              <a:rPr lang="en-US" sz="3200" dirty="0"/>
              <a:t>Each card does one job</a:t>
            </a:r>
          </a:p>
          <a:p>
            <a:pPr eaLnBrk="1" hangingPunct="1">
              <a:defRPr/>
            </a:pPr>
            <a:r>
              <a:rPr lang="en-US" sz="3200" dirty="0"/>
              <a:t>Combine them to create node types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CF699-5189-6195-3D5A-AB1E781A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096DC-4456-0BAE-C134-8A27330B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9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4C6A-7EDB-9A53-532F-3A604390D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BD82-C860-4B00-35D9-A076D7AAA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177800"/>
            <a:ext cx="7429500" cy="609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TIER 3: Breakout Boards + Devices</a:t>
            </a: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CFAF652-3FBC-E8D3-5756-E324599BFC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090613"/>
            <a:ext cx="7933405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Breakout boards adapt cards to physical devices</a:t>
            </a:r>
          </a:p>
          <a:p>
            <a:pPr eaLnBrk="1" hangingPunct="1">
              <a:defRPr/>
            </a:pPr>
            <a:r>
              <a:rPr lang="en-US" sz="3200" dirty="0"/>
              <a:t>Connect using network cables</a:t>
            </a:r>
          </a:p>
          <a:p>
            <a:pPr eaLnBrk="1" hangingPunct="1">
              <a:defRPr/>
            </a:pPr>
            <a:r>
              <a:rPr lang="en-US" sz="3200" dirty="0"/>
              <a:t>Devices connect via screw terminals, JST, servo cables</a:t>
            </a:r>
          </a:p>
          <a:p>
            <a:pPr eaLnBrk="1" hangingPunct="1">
              <a:defRPr/>
            </a:pPr>
            <a:r>
              <a:rPr lang="en-US" sz="3200" dirty="0"/>
              <a:t>Example: Turnout Card → 4 different breakouts</a:t>
            </a:r>
          </a:p>
          <a:p>
            <a:pPr eaLnBrk="1" hangingPunct="1">
              <a:defRPr/>
            </a:pPr>
            <a:r>
              <a:rPr lang="en-US" sz="3200" dirty="0"/>
              <a:t>Supports many switch machine types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2EEEFA-6FA7-CE0C-3E51-4D559D094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F1EC6-7D53-0638-4810-6648CAC50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1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3FD6B-6A0A-FB17-9B0F-D90145F5C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CF15E-06F4-DC3E-CE14-6CD71DE71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345440"/>
            <a:ext cx="7429500" cy="9753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Fusion Busses</a:t>
            </a:r>
            <a:br>
              <a:rPr lang="en-US" dirty="0"/>
            </a:br>
            <a:r>
              <a:rPr lang="en-US" i="1" dirty="0"/>
              <a:t>Three Busses, Three Jobs</a:t>
            </a:r>
            <a:br>
              <a:rPr lang="en-US" dirty="0"/>
            </a:br>
            <a:endParaRPr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9D8321B-3BB7-7104-F849-9FEF12D6C4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463039"/>
            <a:ext cx="8044497" cy="473297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/>
              <a:t>Fusion uses three buses, each with a single purpose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/>
              <a:t>CAN Bus: connects nodes across the layout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/>
              <a:t>Node Bus: connects the Node to all cards in its cluster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/>
              <a:t>COMM Bus (I²C): connects the Node to I/O cards &amp; peripherals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One bus per job = clean, simple design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A6D3B-318E-86F5-52AF-DAB02B26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69B5D-1466-19ED-2B0D-820B7B3C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13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59815-B5E3-55A8-79F9-AE77519AE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484F-34BE-210D-DEEB-B9EEF9A2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345440"/>
            <a:ext cx="7429500" cy="9753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Design Architecture </a:t>
            </a:r>
            <a:br>
              <a:rPr lang="en-US" dirty="0"/>
            </a:br>
            <a:r>
              <a:rPr lang="en-US" i="1" dirty="0"/>
              <a:t>Modeled After Desktop Computers</a:t>
            </a:r>
            <a:endParaRPr i="1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6D287D2-378F-15B7-4976-F29ED28A24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463039"/>
            <a:ext cx="8044497" cy="473297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Standard card form factor</a:t>
            </a:r>
          </a:p>
          <a:p>
            <a:pPr eaLnBrk="1" hangingPunct="1">
              <a:defRPr/>
            </a:pPr>
            <a:r>
              <a:rPr lang="en-US" sz="3200" dirty="0"/>
              <a:t>Inspired by ATX motherboards / PCI cards</a:t>
            </a:r>
          </a:p>
          <a:p>
            <a:pPr eaLnBrk="1" hangingPunct="1">
              <a:defRPr/>
            </a:pPr>
            <a:r>
              <a:rPr lang="en-US" sz="3200" dirty="0"/>
              <a:t>Node plugs into a backplane</a:t>
            </a:r>
          </a:p>
          <a:p>
            <a:pPr eaLnBrk="1" hangingPunct="1">
              <a:defRPr/>
            </a:pPr>
            <a:r>
              <a:rPr lang="en-US" sz="3200" dirty="0"/>
              <a:t>Cards connect the same way every time</a:t>
            </a:r>
          </a:p>
          <a:p>
            <a:pPr eaLnBrk="1" hangingPunct="1">
              <a:defRPr/>
            </a:pPr>
            <a:r>
              <a:rPr lang="en-US" sz="3200" dirty="0"/>
              <a:t>Breakouts adapt to devices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7F2DD-F2AB-DDBD-3BDB-039BA0DA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00441-89B3-D412-5443-93D98A84C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06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D1EAF-A157-4067-F000-097188CBF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1DEAA-C0C4-C46B-CA8A-CCA94A4FD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188" y="345440"/>
            <a:ext cx="7429500" cy="97536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Why Tiers Matter</a:t>
            </a:r>
            <a:endParaRPr i="1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2001A6E-69E9-BD49-9E1B-6A34922FFD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5663" y="1463039"/>
            <a:ext cx="8044497" cy="473297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Add new Node boards without redesign</a:t>
            </a:r>
          </a:p>
          <a:p>
            <a:pPr eaLnBrk="1" hangingPunct="1">
              <a:defRPr/>
            </a:pPr>
            <a:r>
              <a:rPr lang="en-US" sz="3200" dirty="0"/>
              <a:t>Add new I/O cards instantly</a:t>
            </a:r>
          </a:p>
          <a:p>
            <a:pPr eaLnBrk="1" hangingPunct="1">
              <a:defRPr/>
            </a:pPr>
            <a:r>
              <a:rPr lang="en-US" sz="3200" dirty="0"/>
              <a:t>Add new breakouts for new devices</a:t>
            </a:r>
          </a:p>
          <a:p>
            <a:pPr eaLnBrk="1" hangingPunct="1">
              <a:defRPr/>
            </a:pPr>
            <a:r>
              <a:rPr lang="en-US" sz="3200" dirty="0"/>
              <a:t>System grows without rewiring</a:t>
            </a:r>
          </a:p>
          <a:p>
            <a:pPr eaLnBrk="1" hangingPunct="1">
              <a:defRPr/>
            </a:pPr>
            <a:r>
              <a:rPr lang="en-US" sz="3200" dirty="0"/>
              <a:t>Architecture stays stable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CE8D56-6924-96F7-861F-4DA73D6D4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LCC Fusion Project - © 2025 Pat Fleming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03A79-8E8F-D3BB-915D-E9B4837CA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B43B0-43D3-47D5-8375-89EF9DF3FCCF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55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2245</TotalTime>
  <Words>2797</Words>
  <Application>Microsoft Office PowerPoint</Application>
  <PresentationFormat>On-screen Show (4:3)</PresentationFormat>
  <Paragraphs>405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Tw Cen MT</vt:lpstr>
      <vt:lpstr>Wingdings</vt:lpstr>
      <vt:lpstr>Circuit</vt:lpstr>
      <vt:lpstr>LCC Fusion  Hardware Architecture Overview</vt:lpstr>
      <vt:lpstr>Why Fusion Exists</vt:lpstr>
      <vt:lpstr>Fusion Hardware Architecture </vt:lpstr>
      <vt:lpstr>Tier 1: The Node Card</vt:lpstr>
      <vt:lpstr>Tier 2: I/O Cards</vt:lpstr>
      <vt:lpstr>TIER 3: Breakout Boards + Devices</vt:lpstr>
      <vt:lpstr>Fusion Busses Three Busses, Three Jobs </vt:lpstr>
      <vt:lpstr>Design Architecture  Modeled After Desktop Computers</vt:lpstr>
      <vt:lpstr>Why Tiers Matter</vt:lpstr>
      <vt:lpstr>Fusion Ecosystem  Work in Progress</vt:lpstr>
      <vt:lpstr>Bringing It All Together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Pat Fleming</dc:creator>
  <cp:keywords/>
  <dc:description>generated using python-pptx</dc:description>
  <cp:lastModifiedBy>Pat Fleming</cp:lastModifiedBy>
  <cp:revision>120</cp:revision>
  <dcterms:created xsi:type="dcterms:W3CDTF">2013-01-27T09:14:16Z</dcterms:created>
  <dcterms:modified xsi:type="dcterms:W3CDTF">2025-11-23T16:10:19Z</dcterms:modified>
  <cp:category/>
</cp:coreProperties>
</file>