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0" r:id="rId1"/>
  </p:sldMasterIdLst>
  <p:notesMasterIdLst>
    <p:notesMasterId r:id="rId12"/>
  </p:notesMasterIdLst>
  <p:sldIdLst>
    <p:sldId id="256" r:id="rId2"/>
    <p:sldId id="266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7" r:id="rId11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54199" autoAdjust="0"/>
  </p:normalViewPr>
  <p:slideViewPr>
    <p:cSldViewPr snapToGrid="0" snapToObjects="1">
      <p:cViewPr varScale="1">
        <p:scale>
          <a:sx n="139" d="100"/>
          <a:sy n="139" d="100"/>
        </p:scale>
        <p:origin x="246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7758" y="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0BE4E5A0-2B3A-0600-7938-E358F14C83B7}"/>
              </a:ext>
            </a:extLst>
          </p:cNvPr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9B602774-C4FA-163E-58AF-130EEE5F804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3E7E5D4B-CC71-5D38-967F-97FD19B60580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AAB2D6-9C33-5EB3-072E-112C8F869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15C9C550-686B-6332-015C-FC7B8933EA77}"/>
              </a:ext>
            </a:extLst>
          </p:cNvPr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2857E314-BD21-0C32-36DE-2EADAE704DD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02CD2923-1785-A652-EE3C-D962AC997441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8204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0BE4E5A0-2B3A-0600-7938-E358F14C83B7}"/>
              </a:ext>
            </a:extLst>
          </p:cNvPr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9B602774-C4FA-163E-58AF-130EEE5F804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(voice: Eddie)</a:t>
            </a:r>
            <a:br>
              <a:rPr lang="en-US" dirty="0"/>
            </a:br>
            <a:r>
              <a:rPr lang="en-US" dirty="0"/>
              <a:t>When I first came to the LCC Fusion Posts site, I wasn’t quite sure what it was for.</a:t>
            </a:r>
            <a:br>
              <a:rPr lang="en-US" dirty="0"/>
            </a:br>
            <a:r>
              <a:rPr lang="en-US" dirty="0"/>
              <a:t>Is this where we go for documentation?</a:t>
            </a:r>
            <a:br>
              <a:rPr lang="en-US" dirty="0"/>
            </a:br>
            <a:r>
              <a:rPr lang="en-US" dirty="0"/>
              <a:t>Or is this just news and announcements?</a:t>
            </a:r>
            <a:br>
              <a:rPr lang="en-US" dirty="0"/>
            </a:br>
            <a:r>
              <a:rPr lang="en-US" dirty="0"/>
              <a:t>Or is it something else?</a:t>
            </a:r>
          </a:p>
          <a:p>
            <a:endParaRPr lang="en-US" dirty="0"/>
          </a:p>
          <a:p>
            <a:r>
              <a:rPr lang="en-US" dirty="0"/>
              <a:t>(pause: 0.8)</a:t>
            </a:r>
          </a:p>
          <a:p>
            <a:r>
              <a:rPr lang="en-US" dirty="0"/>
              <a:t>(voice: Ben)</a:t>
            </a:r>
            <a:br>
              <a:rPr lang="en-US" dirty="0"/>
            </a:br>
            <a:r>
              <a:rPr lang="en-US" dirty="0"/>
              <a:t>It actually serves </a:t>
            </a:r>
            <a:r>
              <a:rPr lang="en-US" i="1" dirty="0"/>
              <a:t>two</a:t>
            </a:r>
            <a:r>
              <a:rPr lang="en-US" dirty="0"/>
              <a:t> big purposes.</a:t>
            </a:r>
            <a:br>
              <a:rPr lang="en-US" dirty="0"/>
            </a:br>
            <a:r>
              <a:rPr lang="en-US" dirty="0"/>
              <a:t>First, this is where we post </a:t>
            </a:r>
            <a:r>
              <a:rPr lang="en-US" b="1" dirty="0"/>
              <a:t>normal project updates</a:t>
            </a:r>
            <a:r>
              <a:rPr lang="en-US" dirty="0"/>
              <a:t>—tips, improvements, little discoveries, short presentations, and general news about what’s happening in the LCC Fusion world.</a:t>
            </a:r>
          </a:p>
          <a:p>
            <a:endParaRPr lang="en-US" dirty="0"/>
          </a:p>
          <a:p>
            <a:r>
              <a:rPr lang="en-US" dirty="0"/>
              <a:t>(pause: 0.8)</a:t>
            </a:r>
          </a:p>
          <a:p>
            <a:endParaRPr lang="en-US" dirty="0"/>
          </a:p>
          <a:p>
            <a:r>
              <a:rPr lang="en-US" dirty="0"/>
              <a:t>(voice: Eddie)</a:t>
            </a:r>
            <a:br>
              <a:rPr lang="en-US" dirty="0"/>
            </a:br>
            <a:r>
              <a:rPr lang="en-US" dirty="0"/>
              <a:t>And second, this is the home of our </a:t>
            </a:r>
            <a:r>
              <a:rPr lang="en-US" b="1" dirty="0"/>
              <a:t>Fusion Podcast series</a:t>
            </a:r>
            <a:r>
              <a:rPr lang="en-US" dirty="0"/>
              <a:t>—the conversations between the two of us, Ben and me.</a:t>
            </a:r>
            <a:br>
              <a:rPr lang="en-US" dirty="0"/>
            </a:br>
            <a:r>
              <a:rPr lang="en-US" dirty="0"/>
              <a:t>Whenever you see a new podcast episode, its companion article and slides show up here.</a:t>
            </a:r>
          </a:p>
          <a:p>
            <a:endParaRPr lang="en-US" dirty="0"/>
          </a:p>
          <a:p>
            <a:r>
              <a:rPr lang="en-US" dirty="0"/>
              <a:t>(pause: 0.8)</a:t>
            </a:r>
          </a:p>
          <a:p>
            <a:endParaRPr lang="en-US" dirty="0"/>
          </a:p>
          <a:p>
            <a:r>
              <a:rPr lang="en-US" dirty="0"/>
              <a:t>(voice: Ben)</a:t>
            </a:r>
            <a:br>
              <a:rPr lang="en-US" dirty="0"/>
            </a:br>
            <a:r>
              <a:rPr lang="en-US" dirty="0"/>
              <a:t>So the Posts site is really two things at once:</a:t>
            </a:r>
            <a:br>
              <a:rPr lang="en-US" dirty="0"/>
            </a:br>
            <a:r>
              <a:rPr lang="en-US" dirty="0"/>
              <a:t>a place for quick updates </a:t>
            </a:r>
            <a:r>
              <a:rPr lang="en-US" i="1" dirty="0"/>
              <a:t>and</a:t>
            </a:r>
            <a:r>
              <a:rPr lang="en-US" dirty="0"/>
              <a:t> a place for deeper podcast discussions.</a:t>
            </a:r>
            <a:br>
              <a:rPr lang="en-US" dirty="0"/>
            </a:br>
            <a:r>
              <a:rPr lang="en-US" dirty="0"/>
              <a:t>That makes it a pretty important part of the whole LCC Fusion ecosystem.</a:t>
            </a:r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3E7E5D4B-CC71-5D38-967F-97FD19B60580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6645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4D408E-319A-F83F-EBFD-853332734F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A08F06E5-8F86-968D-E944-482FB80F7A3C}"/>
              </a:ext>
            </a:extLst>
          </p:cNvPr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B611D2EF-99A7-608F-44B2-66AB3DC079F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(voice: Ben)</a:t>
            </a:r>
            <a:br>
              <a:rPr lang="en-US" dirty="0"/>
            </a:br>
            <a:r>
              <a:rPr lang="en-US" dirty="0"/>
              <a:t>Before we go any further, we should probably mention the YouTube channel.</a:t>
            </a:r>
            <a:br>
              <a:rPr lang="en-US" dirty="0"/>
            </a:br>
            <a:r>
              <a:rPr lang="en-US" dirty="0"/>
              <a:t>People are already asking where the videos actually live.</a:t>
            </a:r>
          </a:p>
          <a:p>
            <a:endParaRPr lang="en-US" dirty="0"/>
          </a:p>
          <a:p>
            <a:r>
              <a:rPr lang="en-US" dirty="0"/>
              <a:t>(pause: 0.8)</a:t>
            </a:r>
          </a:p>
          <a:p>
            <a:endParaRPr lang="en-US" dirty="0"/>
          </a:p>
          <a:p>
            <a:r>
              <a:rPr lang="en-US" dirty="0"/>
              <a:t>(voice: Eddie)</a:t>
            </a:r>
            <a:br>
              <a:rPr lang="en-US" dirty="0"/>
            </a:br>
            <a:r>
              <a:rPr lang="en-US" dirty="0"/>
              <a:t>Right — everything we publish goes onto our official channel:</a:t>
            </a:r>
            <a:br>
              <a:rPr lang="en-US" dirty="0"/>
            </a:br>
            <a:r>
              <a:rPr lang="en-US" b="1" dirty="0"/>
              <a:t>YouTube.com/@LccFusionProject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That’s the public home for all the Fusion videos—</a:t>
            </a:r>
            <a:br>
              <a:rPr lang="en-US" dirty="0"/>
            </a:br>
            <a:r>
              <a:rPr lang="en-US" dirty="0"/>
              <a:t>card walk throughs, breakout boards, podcasts, and future tutorials.</a:t>
            </a:r>
          </a:p>
          <a:p>
            <a:endParaRPr lang="en-US" dirty="0"/>
          </a:p>
          <a:p>
            <a:r>
              <a:rPr lang="en-US" dirty="0"/>
              <a:t>(pause: 0.8)</a:t>
            </a:r>
          </a:p>
          <a:p>
            <a:endParaRPr lang="en-US" dirty="0"/>
          </a:p>
          <a:p>
            <a:r>
              <a:rPr lang="en-US" dirty="0"/>
              <a:t>(voice: Eddie)</a:t>
            </a:r>
            <a:br>
              <a:rPr lang="en-US" dirty="0"/>
            </a:br>
            <a:r>
              <a:rPr lang="en-US" dirty="0"/>
              <a:t>And here’s the really important part:</a:t>
            </a:r>
            <a:br>
              <a:rPr lang="en-US" dirty="0"/>
            </a:br>
            <a:r>
              <a:rPr lang="en-US" dirty="0"/>
              <a:t>every single video on the channel also has a </a:t>
            </a:r>
            <a:r>
              <a:rPr lang="en-US" b="1" dirty="0"/>
              <a:t>companion post</a:t>
            </a:r>
            <a:br>
              <a:rPr lang="en-US" dirty="0"/>
            </a:br>
            <a:r>
              <a:rPr lang="en-US" dirty="0"/>
              <a:t>on the LCC Fusion Posts website.</a:t>
            </a:r>
            <a:br>
              <a:rPr lang="en-US" dirty="0"/>
            </a:br>
            <a:r>
              <a:rPr lang="en-US" dirty="0"/>
              <a:t>So if you’re watching a video, you can always go back to the post</a:t>
            </a:r>
            <a:br>
              <a:rPr lang="en-US" dirty="0"/>
            </a:br>
            <a:r>
              <a:rPr lang="en-US" dirty="0"/>
              <a:t>to grab the slides, read the dialog, or follow the links.</a:t>
            </a:r>
          </a:p>
          <a:p>
            <a:endParaRPr lang="en-US" dirty="0"/>
          </a:p>
          <a:p>
            <a:r>
              <a:rPr lang="en-US" dirty="0"/>
              <a:t>(pause: 0.8)</a:t>
            </a:r>
          </a:p>
          <a:p>
            <a:endParaRPr lang="en-US" dirty="0"/>
          </a:p>
          <a:p>
            <a:r>
              <a:rPr lang="en-US" dirty="0"/>
              <a:t>(voice: Ben)</a:t>
            </a:r>
            <a:br>
              <a:rPr lang="en-US" dirty="0"/>
            </a:br>
            <a:r>
              <a:rPr lang="en-US" dirty="0"/>
              <a:t>So… videos and posts are always paired up.</a:t>
            </a:r>
            <a:br>
              <a:rPr lang="en-US" dirty="0"/>
            </a:br>
            <a:r>
              <a:rPr lang="en-US" dirty="0"/>
              <a:t>YouTube for the viewing experience,</a:t>
            </a:r>
            <a:br>
              <a:rPr lang="en-US" dirty="0"/>
            </a:br>
            <a:r>
              <a:rPr lang="en-US" dirty="0"/>
              <a:t>and the Posts site for all the supporting details.</a:t>
            </a:r>
          </a:p>
          <a:p>
            <a:endParaRPr lang="en-US" dirty="0"/>
          </a:p>
          <a:p>
            <a:r>
              <a:rPr lang="en-US" dirty="0"/>
              <a:t>(pause: 0.8)</a:t>
            </a:r>
          </a:p>
          <a:p>
            <a:endParaRPr lang="en-US" dirty="0"/>
          </a:p>
          <a:p>
            <a:r>
              <a:rPr lang="en-US" dirty="0"/>
              <a:t>(voice: Eddie)</a:t>
            </a:r>
            <a:br>
              <a:rPr lang="en-US" dirty="0"/>
            </a:br>
            <a:r>
              <a:rPr lang="en-US" dirty="0"/>
              <a:t>Exactly.</a:t>
            </a:r>
            <a:br>
              <a:rPr lang="en-US" dirty="0"/>
            </a:br>
            <a:r>
              <a:rPr lang="en-US" dirty="0"/>
              <a:t>And as the channel grows, all the podcast episodes</a:t>
            </a:r>
            <a:br>
              <a:rPr lang="en-US" dirty="0"/>
            </a:br>
            <a:r>
              <a:rPr lang="en-US" dirty="0"/>
              <a:t>will also be grouped into dedicated playlists—</a:t>
            </a:r>
            <a:br>
              <a:rPr lang="en-US" dirty="0"/>
            </a:br>
            <a:r>
              <a:rPr lang="en-US" dirty="0"/>
              <a:t>making it easy for users to follow along in order.</a:t>
            </a: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2C31DD66-BF77-54DE-C17B-E6EE22717B07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0612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107B7163-19AF-53B5-54E8-4D9BBEA70B61}"/>
              </a:ext>
            </a:extLst>
          </p:cNvPr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6853686C-383C-0030-2108-6A31F43A49D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(voice: Ben)</a:t>
            </a:r>
            <a:br>
              <a:rPr lang="en-US" dirty="0"/>
            </a:br>
            <a:r>
              <a:rPr lang="en-US" dirty="0"/>
              <a:t>Alright, let’s talk about how you actually </a:t>
            </a:r>
            <a:r>
              <a:rPr lang="en-US" b="1" dirty="0"/>
              <a:t>navigate</a:t>
            </a:r>
            <a:r>
              <a:rPr lang="en-US" dirty="0"/>
              <a:t> the LCC Fusion Posts site.</a:t>
            </a:r>
            <a:br>
              <a:rPr lang="en-US" dirty="0"/>
            </a:br>
            <a:r>
              <a:rPr lang="en-US" dirty="0"/>
              <a:t>There’s a lot on the page, and I want to make sure users know where to start.</a:t>
            </a:r>
          </a:p>
          <a:p>
            <a:endParaRPr lang="en-US" dirty="0"/>
          </a:p>
          <a:p>
            <a:r>
              <a:rPr lang="en-US" dirty="0"/>
              <a:t>(pause: 0.8)</a:t>
            </a:r>
          </a:p>
          <a:p>
            <a:endParaRPr lang="en-US" dirty="0"/>
          </a:p>
          <a:p>
            <a:r>
              <a:rPr lang="en-US" dirty="0"/>
              <a:t>(voice: Eddie)</a:t>
            </a:r>
            <a:br>
              <a:rPr lang="en-US" dirty="0"/>
            </a:br>
            <a:r>
              <a:rPr lang="en-US" dirty="0"/>
              <a:t>Navigation is pretty simple once you know the structure.</a:t>
            </a:r>
            <a:br>
              <a:rPr lang="en-US" dirty="0"/>
            </a:br>
            <a:r>
              <a:rPr lang="en-US" dirty="0"/>
              <a:t>Right across the top is your </a:t>
            </a:r>
            <a:r>
              <a:rPr lang="en-US" b="1" dirty="0"/>
              <a:t>main navigation bar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From there, you can jump to Home, Features, Getting Started, or the full list of Posts.</a:t>
            </a:r>
            <a:br>
              <a:rPr lang="en-US" dirty="0"/>
            </a:br>
            <a:r>
              <a:rPr lang="en-US" dirty="0"/>
              <a:t>It’s always visible, so you can get where you need to go quickly.</a:t>
            </a:r>
          </a:p>
          <a:p>
            <a:endParaRPr lang="en-US" dirty="0"/>
          </a:p>
          <a:p>
            <a:r>
              <a:rPr lang="en-US" dirty="0"/>
              <a:t>(pause: 0.8)</a:t>
            </a:r>
          </a:p>
          <a:p>
            <a:endParaRPr lang="en-US" dirty="0"/>
          </a:p>
          <a:p>
            <a:r>
              <a:rPr lang="en-US" dirty="0"/>
              <a:t>(voice: Eddie)</a:t>
            </a:r>
            <a:br>
              <a:rPr lang="en-US" dirty="0"/>
            </a:br>
            <a:r>
              <a:rPr lang="en-US" dirty="0"/>
              <a:t>Lower on the page, you’ll see the </a:t>
            </a:r>
            <a:r>
              <a:rPr lang="en-US" b="1" dirty="0"/>
              <a:t>Posts list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This is where every article appears—</a:t>
            </a:r>
            <a:br>
              <a:rPr lang="en-US" dirty="0"/>
            </a:br>
            <a:r>
              <a:rPr lang="en-US" dirty="0"/>
              <a:t>from short updates and tips</a:t>
            </a:r>
            <a:br>
              <a:rPr lang="en-US" dirty="0"/>
            </a:br>
            <a:r>
              <a:rPr lang="en-US" dirty="0"/>
              <a:t>to full podcast write-ups, slide decks, and embedded videos.</a:t>
            </a:r>
            <a:br>
              <a:rPr lang="en-US" dirty="0"/>
            </a:br>
            <a:r>
              <a:rPr lang="en-US" dirty="0"/>
              <a:t>Posts are organized chronologically, newest first.</a:t>
            </a:r>
          </a:p>
          <a:p>
            <a:endParaRPr lang="en-US" dirty="0"/>
          </a:p>
          <a:p>
            <a:r>
              <a:rPr lang="en-US" dirty="0"/>
              <a:t>(pause: 0.8)</a:t>
            </a:r>
          </a:p>
          <a:p>
            <a:endParaRPr lang="en-US" dirty="0"/>
          </a:p>
          <a:p>
            <a:r>
              <a:rPr lang="en-US" dirty="0"/>
              <a:t>(voice: Ben)</a:t>
            </a:r>
            <a:br>
              <a:rPr lang="en-US" dirty="0"/>
            </a:br>
            <a:r>
              <a:rPr lang="en-US" dirty="0"/>
              <a:t>And what about the podcasts?</a:t>
            </a:r>
            <a:br>
              <a:rPr lang="en-US" dirty="0"/>
            </a:br>
            <a:r>
              <a:rPr lang="en-US" dirty="0"/>
              <a:t>How do I find those without scrolling through everything?</a:t>
            </a:r>
          </a:p>
          <a:p>
            <a:endParaRPr lang="en-US" dirty="0"/>
          </a:p>
          <a:p>
            <a:r>
              <a:rPr lang="en-US" dirty="0"/>
              <a:t>(pause: 0.8)</a:t>
            </a:r>
          </a:p>
          <a:p>
            <a:endParaRPr lang="en-US" dirty="0"/>
          </a:p>
          <a:p>
            <a:r>
              <a:rPr lang="en-US" dirty="0"/>
              <a:t>(voice: Eddie)</a:t>
            </a:r>
            <a:br>
              <a:rPr lang="en-US" dirty="0"/>
            </a:br>
            <a:r>
              <a:rPr lang="en-US" dirty="0"/>
              <a:t>Great question.</a:t>
            </a:r>
            <a:br>
              <a:rPr lang="en-US" dirty="0"/>
            </a:br>
            <a:r>
              <a:rPr lang="en-US" dirty="0"/>
              <a:t>You can spot podcast posts easily because they include the slide deck,</a:t>
            </a:r>
            <a:br>
              <a:rPr lang="en-US" dirty="0"/>
            </a:br>
            <a:r>
              <a:rPr lang="en-US" dirty="0"/>
              <a:t>the dialog between us,</a:t>
            </a:r>
            <a:br>
              <a:rPr lang="en-US" dirty="0"/>
            </a:br>
            <a:r>
              <a:rPr lang="en-US" dirty="0"/>
              <a:t>and usually an embedded YouTube link.</a:t>
            </a:r>
            <a:br>
              <a:rPr lang="en-US" dirty="0"/>
            </a:br>
            <a:r>
              <a:rPr lang="en-US" dirty="0"/>
              <a:t>Plus, every podcast video is also placed into a </a:t>
            </a:r>
            <a:r>
              <a:rPr lang="en-US" b="1" dirty="0"/>
              <a:t>dedicated YouTube playlist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so if you follow that link in the video description,</a:t>
            </a:r>
            <a:br>
              <a:rPr lang="en-US" dirty="0"/>
            </a:br>
            <a:r>
              <a:rPr lang="en-US" dirty="0"/>
              <a:t>you’ll see all the episodes in order.</a:t>
            </a:r>
          </a:p>
          <a:p>
            <a:endParaRPr lang="en-US" dirty="0"/>
          </a:p>
          <a:p>
            <a:r>
              <a:rPr lang="en-US" dirty="0"/>
              <a:t>(pause: 0.8)</a:t>
            </a:r>
          </a:p>
          <a:p>
            <a:endParaRPr lang="en-US" dirty="0"/>
          </a:p>
          <a:p>
            <a:r>
              <a:rPr lang="en-US" dirty="0"/>
              <a:t>(voice: Ben)</a:t>
            </a:r>
            <a:br>
              <a:rPr lang="en-US" dirty="0"/>
            </a:br>
            <a:r>
              <a:rPr lang="en-US" dirty="0"/>
              <a:t>So whether someone wants a quick update…</a:t>
            </a:r>
            <a:br>
              <a:rPr lang="en-US" dirty="0"/>
            </a:br>
            <a:r>
              <a:rPr lang="en-US" dirty="0"/>
              <a:t>or the full podcast treatment…</a:t>
            </a:r>
            <a:br>
              <a:rPr lang="en-US" dirty="0"/>
            </a:br>
            <a:r>
              <a:rPr lang="en-US" dirty="0"/>
              <a:t>they can reach it all right from the Posts page.</a:t>
            </a:r>
          </a:p>
          <a:p>
            <a:endParaRPr lang="en-US" dirty="0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31580694-EAA4-A16F-DAFF-2BAA0AF71CC9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0BDC4E-C9CB-973D-4B3C-C362699651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977F0897-BEA9-53C0-1BD6-E4CB40BB14DB}"/>
              </a:ext>
            </a:extLst>
          </p:cNvPr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60787118-0C12-066A-A03A-23D3033F0DE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(voice: Ben)</a:t>
            </a:r>
            <a:br>
              <a:rPr lang="en-US" dirty="0"/>
            </a:br>
            <a:r>
              <a:rPr lang="en-US" dirty="0"/>
              <a:t>Okay, now that we know the basics,</a:t>
            </a:r>
            <a:br>
              <a:rPr lang="en-US" dirty="0"/>
            </a:br>
            <a:r>
              <a:rPr lang="en-US" dirty="0"/>
              <a:t>how do people actually </a:t>
            </a:r>
            <a:r>
              <a:rPr lang="en-US" i="1" dirty="0"/>
              <a:t>find</a:t>
            </a:r>
            <a:r>
              <a:rPr lang="en-US" dirty="0"/>
              <a:t> things once they’re on the site?</a:t>
            </a:r>
            <a:br>
              <a:rPr lang="en-US" dirty="0"/>
            </a:br>
            <a:r>
              <a:rPr lang="en-US" dirty="0"/>
              <a:t>There’s a lot of information here,</a:t>
            </a:r>
            <a:br>
              <a:rPr lang="en-US" dirty="0"/>
            </a:br>
            <a:r>
              <a:rPr lang="en-US" dirty="0"/>
              <a:t>and not all of it is a podcast.</a:t>
            </a:r>
          </a:p>
          <a:p>
            <a:endParaRPr lang="en-US" dirty="0"/>
          </a:p>
          <a:p>
            <a:r>
              <a:rPr lang="en-US" dirty="0"/>
              <a:t>(pause: 0.8)</a:t>
            </a:r>
          </a:p>
          <a:p>
            <a:endParaRPr lang="en-US" dirty="0"/>
          </a:p>
          <a:p>
            <a:r>
              <a:rPr lang="en-US" dirty="0"/>
              <a:t>(voice: Eddie)</a:t>
            </a:r>
            <a:br>
              <a:rPr lang="en-US" dirty="0"/>
            </a:br>
            <a:r>
              <a:rPr lang="en-US" dirty="0"/>
              <a:t>Right — everything starts on the </a:t>
            </a:r>
            <a:r>
              <a:rPr lang="en-US" b="1" dirty="0"/>
              <a:t>Home page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From there you’ll see a scrolling list of every post we’ve published:</a:t>
            </a:r>
            <a:br>
              <a:rPr lang="en-US" dirty="0"/>
            </a:br>
            <a:r>
              <a:rPr lang="en-US" dirty="0"/>
              <a:t>regular updates, tips, project notes, and of course the podcast episodes.</a:t>
            </a:r>
            <a:br>
              <a:rPr lang="en-US" dirty="0"/>
            </a:br>
            <a:r>
              <a:rPr lang="en-US" dirty="0"/>
              <a:t>It’s all chronological, newest at the top.</a:t>
            </a:r>
          </a:p>
          <a:p>
            <a:endParaRPr lang="en-US" dirty="0"/>
          </a:p>
          <a:p>
            <a:r>
              <a:rPr lang="en-US" dirty="0"/>
              <a:t>(pause: 0.8)</a:t>
            </a:r>
          </a:p>
          <a:p>
            <a:endParaRPr lang="en-US" dirty="0"/>
          </a:p>
          <a:p>
            <a:r>
              <a:rPr lang="en-US" dirty="0"/>
              <a:t>(voice: Eddie)</a:t>
            </a:r>
            <a:br>
              <a:rPr lang="en-US" dirty="0"/>
            </a:br>
            <a:r>
              <a:rPr lang="en-US" dirty="0"/>
              <a:t>But podcast posts are easy to spot.</a:t>
            </a:r>
            <a:br>
              <a:rPr lang="en-US" dirty="0"/>
            </a:br>
            <a:r>
              <a:rPr lang="en-US" dirty="0"/>
              <a:t>They’ll have the </a:t>
            </a:r>
            <a:r>
              <a:rPr lang="en-US" b="1" dirty="0"/>
              <a:t>title slide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the </a:t>
            </a:r>
            <a:r>
              <a:rPr lang="en-US" b="1" dirty="0"/>
              <a:t>full dialog between us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and usually a </a:t>
            </a:r>
            <a:r>
              <a:rPr lang="en-US" b="1" dirty="0"/>
              <a:t>YouTube embed</a:t>
            </a:r>
            <a:r>
              <a:rPr lang="en-US" dirty="0"/>
              <a:t> right near the top.</a:t>
            </a:r>
            <a:br>
              <a:rPr lang="en-US" dirty="0"/>
            </a:br>
            <a:r>
              <a:rPr lang="en-US" dirty="0"/>
              <a:t>And below that, you’ll find the full slide deck</a:t>
            </a:r>
            <a:br>
              <a:rPr lang="en-US" dirty="0"/>
            </a:br>
            <a:r>
              <a:rPr lang="en-US" dirty="0"/>
              <a:t>and any links mentioned in the episode.</a:t>
            </a:r>
          </a:p>
          <a:p>
            <a:endParaRPr lang="en-US" dirty="0"/>
          </a:p>
          <a:p>
            <a:r>
              <a:rPr lang="en-US" dirty="0"/>
              <a:t>(pause: 0.8)</a:t>
            </a:r>
          </a:p>
          <a:p>
            <a:endParaRPr lang="en-US" dirty="0"/>
          </a:p>
          <a:p>
            <a:r>
              <a:rPr lang="en-US" dirty="0"/>
              <a:t>(voice: Ben)</a:t>
            </a:r>
            <a:br>
              <a:rPr lang="en-US" dirty="0"/>
            </a:br>
            <a:r>
              <a:rPr lang="en-US" dirty="0"/>
              <a:t>So I just scroll the Home page to browse everything…</a:t>
            </a:r>
            <a:br>
              <a:rPr lang="en-US" dirty="0"/>
            </a:br>
            <a:r>
              <a:rPr lang="en-US" dirty="0"/>
              <a:t>but what if I’m only looking for the podcasts?</a:t>
            </a:r>
            <a:br>
              <a:rPr lang="en-US" dirty="0"/>
            </a:br>
            <a:r>
              <a:rPr lang="en-US" dirty="0"/>
              <a:t>Or maybe just the general tips?</a:t>
            </a:r>
          </a:p>
          <a:p>
            <a:endParaRPr lang="en-US" dirty="0"/>
          </a:p>
          <a:p>
            <a:r>
              <a:rPr lang="en-US" dirty="0"/>
              <a:t>(pause: 0.8)</a:t>
            </a:r>
          </a:p>
          <a:p>
            <a:endParaRPr lang="en-US" dirty="0"/>
          </a:p>
          <a:p>
            <a:r>
              <a:rPr lang="en-US" dirty="0"/>
              <a:t>(voice: Eddie)</a:t>
            </a:r>
            <a:br>
              <a:rPr lang="en-US" dirty="0"/>
            </a:br>
            <a:r>
              <a:rPr lang="en-US" dirty="0"/>
              <a:t>That’s where </a:t>
            </a:r>
            <a:r>
              <a:rPr lang="en-US" b="1" dirty="0"/>
              <a:t>categories and tags</a:t>
            </a:r>
            <a:r>
              <a:rPr lang="en-US" dirty="0"/>
              <a:t> help.</a:t>
            </a:r>
            <a:br>
              <a:rPr lang="en-US" dirty="0"/>
            </a:br>
            <a:r>
              <a:rPr lang="en-US" dirty="0"/>
              <a:t>Each post is labeled with the type of content it is,</a:t>
            </a:r>
            <a:br>
              <a:rPr lang="en-US" dirty="0"/>
            </a:br>
            <a:r>
              <a:rPr lang="en-US" dirty="0"/>
              <a:t>so you can click a category</a:t>
            </a:r>
            <a:br>
              <a:rPr lang="en-US" dirty="0"/>
            </a:br>
            <a:r>
              <a:rPr lang="en-US" dirty="0"/>
              <a:t>and instantly filter down to just what you're interested in.</a:t>
            </a:r>
            <a:br>
              <a:rPr lang="en-US" dirty="0"/>
            </a:br>
            <a:r>
              <a:rPr lang="en-US" dirty="0"/>
              <a:t>And for podcasts specifically,</a:t>
            </a:r>
            <a:br>
              <a:rPr lang="en-US" dirty="0"/>
            </a:br>
            <a:r>
              <a:rPr lang="en-US" dirty="0"/>
              <a:t>the matching YouTube videos are always collected into a </a:t>
            </a:r>
            <a:r>
              <a:rPr lang="en-US" b="1" dirty="0"/>
              <a:t>playlist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so you can also jump straight into the whole series from there.</a:t>
            </a:r>
          </a:p>
          <a:p>
            <a:endParaRPr lang="en-US" dirty="0"/>
          </a:p>
          <a:p>
            <a:r>
              <a:rPr lang="en-US" dirty="0"/>
              <a:t>(pause: 0.8)</a:t>
            </a:r>
          </a:p>
          <a:p>
            <a:endParaRPr lang="en-US" dirty="0"/>
          </a:p>
          <a:p>
            <a:r>
              <a:rPr lang="en-US" dirty="0"/>
              <a:t>(voice: Ben)</a:t>
            </a:r>
            <a:br>
              <a:rPr lang="en-US" dirty="0"/>
            </a:br>
            <a:r>
              <a:rPr lang="en-US" dirty="0"/>
              <a:t>So whether I want a quick update,</a:t>
            </a:r>
            <a:br>
              <a:rPr lang="en-US" dirty="0"/>
            </a:br>
            <a:r>
              <a:rPr lang="en-US" dirty="0"/>
              <a:t>or a deeper podcast episode,</a:t>
            </a:r>
            <a:br>
              <a:rPr lang="en-US" dirty="0"/>
            </a:br>
            <a:r>
              <a:rPr lang="en-US" dirty="0"/>
              <a:t>I can navigate to it in seconds.</a:t>
            </a: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9090F92B-1892-98E0-49D4-75453D7E7331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7842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9AC0CD-CD2B-9428-342A-EE1E03B5D5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B15E290D-ACB4-BFBA-48F3-8162388BC548}"/>
              </a:ext>
            </a:extLst>
          </p:cNvPr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5BF1706C-836E-1F9E-10BF-43EE1D77E19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(voice: Ben)</a:t>
            </a:r>
            <a:br>
              <a:rPr lang="en-US" dirty="0"/>
            </a:br>
            <a:r>
              <a:rPr lang="en-US" dirty="0"/>
              <a:t>Something I noticed pretty quickly is that every podcast video</a:t>
            </a:r>
            <a:br>
              <a:rPr lang="en-US" dirty="0"/>
            </a:br>
            <a:r>
              <a:rPr lang="en-US" dirty="0"/>
              <a:t>has a matching post on the site.</a:t>
            </a:r>
            <a:br>
              <a:rPr lang="en-US" dirty="0"/>
            </a:br>
            <a:r>
              <a:rPr lang="en-US" dirty="0"/>
              <a:t>Why do we do it that way?</a:t>
            </a:r>
            <a:br>
              <a:rPr lang="en-US" dirty="0"/>
            </a:br>
            <a:r>
              <a:rPr lang="en-US" dirty="0"/>
              <a:t>Why not just leave everything on YouTube?</a:t>
            </a:r>
          </a:p>
          <a:p>
            <a:endParaRPr lang="en-US" dirty="0"/>
          </a:p>
          <a:p>
            <a:r>
              <a:rPr lang="en-US" dirty="0"/>
              <a:t>(pause: 0.8)</a:t>
            </a:r>
          </a:p>
          <a:p>
            <a:endParaRPr lang="en-US" dirty="0"/>
          </a:p>
          <a:p>
            <a:r>
              <a:rPr lang="en-US" dirty="0"/>
              <a:t>(voice: Eddie)</a:t>
            </a:r>
            <a:br>
              <a:rPr lang="en-US" dirty="0"/>
            </a:br>
            <a:r>
              <a:rPr lang="en-US" dirty="0"/>
              <a:t>Because both pieces serve different purposes.</a:t>
            </a:r>
            <a:br>
              <a:rPr lang="en-US" dirty="0"/>
            </a:br>
            <a:r>
              <a:rPr lang="en-US" dirty="0"/>
              <a:t>YouTube is the </a:t>
            </a:r>
            <a:r>
              <a:rPr lang="en-US" b="1" dirty="0"/>
              <a:t>viewing experience</a:t>
            </a:r>
            <a:r>
              <a:rPr lang="en-US" dirty="0"/>
              <a:t>—</a:t>
            </a:r>
            <a:br>
              <a:rPr lang="en-US" dirty="0"/>
            </a:br>
            <a:r>
              <a:rPr lang="en-US" dirty="0"/>
              <a:t>that’s where you watch the video, listen to the conversation,</a:t>
            </a:r>
            <a:br>
              <a:rPr lang="en-US" dirty="0"/>
            </a:br>
            <a:r>
              <a:rPr lang="en-US" dirty="0"/>
              <a:t>and follow the card walk throughs.</a:t>
            </a:r>
            <a:br>
              <a:rPr lang="en-US" dirty="0"/>
            </a:br>
            <a:r>
              <a:rPr lang="en-US" dirty="0"/>
              <a:t>It’s immediate and easy to access.</a:t>
            </a:r>
          </a:p>
          <a:p>
            <a:endParaRPr lang="en-US" dirty="0"/>
          </a:p>
          <a:p>
            <a:r>
              <a:rPr lang="en-US" dirty="0"/>
              <a:t>(pause: 0.8)</a:t>
            </a:r>
          </a:p>
          <a:p>
            <a:endParaRPr lang="en-US" dirty="0"/>
          </a:p>
          <a:p>
            <a:r>
              <a:rPr lang="en-US" dirty="0"/>
              <a:t>(voice: Eddie)</a:t>
            </a:r>
            <a:br>
              <a:rPr lang="en-US" dirty="0"/>
            </a:br>
            <a:r>
              <a:rPr lang="en-US" dirty="0"/>
              <a:t>But the </a:t>
            </a:r>
            <a:r>
              <a:rPr lang="en-US" b="1" dirty="0"/>
              <a:t>Post</a:t>
            </a:r>
            <a:r>
              <a:rPr lang="en-US" dirty="0"/>
              <a:t> is where all the reference material lives:</a:t>
            </a:r>
            <a:br>
              <a:rPr lang="en-US" dirty="0"/>
            </a:br>
            <a:r>
              <a:rPr lang="en-US" dirty="0"/>
              <a:t>the slide deck, the complete dialog between us,</a:t>
            </a:r>
            <a:br>
              <a:rPr lang="en-US" dirty="0"/>
            </a:br>
            <a:r>
              <a:rPr lang="en-US" dirty="0"/>
              <a:t>links to documentation, links to related cards,</a:t>
            </a:r>
            <a:br>
              <a:rPr lang="en-US" dirty="0"/>
            </a:br>
            <a:r>
              <a:rPr lang="en-US" dirty="0"/>
              <a:t>and any notes or updates we want to add later.</a:t>
            </a:r>
            <a:br>
              <a:rPr lang="en-US" dirty="0"/>
            </a:br>
            <a:r>
              <a:rPr lang="en-US" dirty="0"/>
              <a:t>It’s like a companion guide for the video.</a:t>
            </a:r>
          </a:p>
          <a:p>
            <a:endParaRPr lang="en-US" dirty="0"/>
          </a:p>
          <a:p>
            <a:r>
              <a:rPr lang="en-US" dirty="0"/>
              <a:t>(pause: 0.8)</a:t>
            </a:r>
          </a:p>
          <a:p>
            <a:endParaRPr lang="en-US" dirty="0"/>
          </a:p>
          <a:p>
            <a:r>
              <a:rPr lang="en-US" dirty="0"/>
              <a:t>(voice: Ben)</a:t>
            </a:r>
            <a:br>
              <a:rPr lang="en-US" dirty="0"/>
            </a:br>
            <a:r>
              <a:rPr lang="en-US" dirty="0"/>
              <a:t>So the post becomes the “take-home” version</a:t>
            </a:r>
            <a:br>
              <a:rPr lang="en-US" dirty="0"/>
            </a:br>
            <a:r>
              <a:rPr lang="en-US" dirty="0"/>
              <a:t>—something you can come back to</a:t>
            </a:r>
            <a:br>
              <a:rPr lang="en-US" dirty="0"/>
            </a:br>
            <a:r>
              <a:rPr lang="en-US" dirty="0"/>
              <a:t>if you need the wiring tables, the diagrams, or the detailed steps.</a:t>
            </a:r>
          </a:p>
          <a:p>
            <a:endParaRPr lang="en-US" dirty="0"/>
          </a:p>
          <a:p>
            <a:r>
              <a:rPr lang="en-US" dirty="0"/>
              <a:t>(pause: 0.8)</a:t>
            </a:r>
          </a:p>
          <a:p>
            <a:endParaRPr lang="en-US" dirty="0"/>
          </a:p>
          <a:p>
            <a:r>
              <a:rPr lang="en-US" dirty="0"/>
              <a:t>(voice: Eddie)</a:t>
            </a:r>
            <a:br>
              <a:rPr lang="en-US" dirty="0"/>
            </a:br>
            <a:r>
              <a:rPr lang="en-US" dirty="0"/>
              <a:t>Exactly.</a:t>
            </a:r>
            <a:br>
              <a:rPr lang="en-US" dirty="0"/>
            </a:br>
            <a:r>
              <a:rPr lang="en-US" dirty="0"/>
              <a:t>And the two together make the learning process much smoother.</a:t>
            </a:r>
            <a:br>
              <a:rPr lang="en-US" dirty="0"/>
            </a:br>
            <a:r>
              <a:rPr lang="en-US" dirty="0"/>
              <a:t>You watch the video first,</a:t>
            </a:r>
            <a:br>
              <a:rPr lang="en-US" dirty="0"/>
            </a:br>
            <a:r>
              <a:rPr lang="en-US" dirty="0"/>
              <a:t>then you use the post for deeper understanding</a:t>
            </a:r>
            <a:br>
              <a:rPr lang="en-US" dirty="0"/>
            </a:br>
            <a:r>
              <a:rPr lang="en-US" dirty="0"/>
              <a:t>or to follow along when building a card or breakout board.</a:t>
            </a:r>
          </a:p>
          <a:p>
            <a:endParaRPr lang="en-US" dirty="0"/>
          </a:p>
          <a:p>
            <a:r>
              <a:rPr lang="en-US" dirty="0"/>
              <a:t>(pause: 0.8)</a:t>
            </a:r>
          </a:p>
          <a:p>
            <a:endParaRPr lang="en-US" dirty="0"/>
          </a:p>
          <a:p>
            <a:r>
              <a:rPr lang="en-US" dirty="0"/>
              <a:t>(voice: Ben)</a:t>
            </a:r>
            <a:br>
              <a:rPr lang="en-US" dirty="0"/>
            </a:br>
            <a:r>
              <a:rPr lang="en-US" dirty="0"/>
              <a:t>That really does make it a complete system.</a:t>
            </a:r>
            <a:br>
              <a:rPr lang="en-US" dirty="0"/>
            </a:br>
            <a:r>
              <a:rPr lang="en-US" dirty="0"/>
              <a:t>A video to show you </a:t>
            </a:r>
            <a:r>
              <a:rPr lang="en-US" i="1" dirty="0"/>
              <a:t>how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and a post to help you </a:t>
            </a:r>
            <a:r>
              <a:rPr lang="en-US" i="1" dirty="0"/>
              <a:t>do</a:t>
            </a:r>
            <a:r>
              <a:rPr lang="en-US" dirty="0"/>
              <a:t> it.</a:t>
            </a: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ED960FD5-184F-48A5-3DD6-D148DEB4E3E4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7876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49290E-28E5-E882-9876-AF0041F934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BE3BA3B1-AD8A-C41E-E6DF-505068FA7A5D}"/>
              </a:ext>
            </a:extLst>
          </p:cNvPr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7FF177E3-185D-084B-8EB4-B37721EB15E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(voice: Ben)</a:t>
            </a:r>
            <a:br>
              <a:rPr lang="en-US" dirty="0"/>
            </a:br>
            <a:r>
              <a:rPr lang="en-US" dirty="0"/>
              <a:t>So how does the Posts site fit into the rest of the Fusion world?</a:t>
            </a:r>
            <a:br>
              <a:rPr lang="en-US" dirty="0"/>
            </a:br>
            <a:r>
              <a:rPr lang="en-US" dirty="0"/>
              <a:t>We’ve got the documentation site,</a:t>
            </a:r>
            <a:br>
              <a:rPr lang="en-US" dirty="0"/>
            </a:br>
            <a:r>
              <a:rPr lang="en-US" dirty="0"/>
              <a:t>we’ve got GitHub,</a:t>
            </a:r>
            <a:br>
              <a:rPr lang="en-US" dirty="0"/>
            </a:br>
            <a:r>
              <a:rPr lang="en-US" dirty="0"/>
              <a:t>and now we’ve got videos and podcasts.</a:t>
            </a:r>
            <a:br>
              <a:rPr lang="en-US" dirty="0"/>
            </a:br>
            <a:r>
              <a:rPr lang="en-US" dirty="0"/>
              <a:t>How do all these pieces work together?</a:t>
            </a:r>
          </a:p>
          <a:p>
            <a:endParaRPr lang="en-US" dirty="0"/>
          </a:p>
          <a:p>
            <a:r>
              <a:rPr lang="en-US" dirty="0"/>
              <a:t>(pause: 0.8)</a:t>
            </a:r>
          </a:p>
          <a:p>
            <a:endParaRPr lang="en-US" dirty="0"/>
          </a:p>
          <a:p>
            <a:r>
              <a:rPr lang="en-US" dirty="0"/>
              <a:t>(voice: Eddie)</a:t>
            </a:r>
            <a:br>
              <a:rPr lang="en-US" dirty="0"/>
            </a:br>
            <a:r>
              <a:rPr lang="en-US" dirty="0"/>
              <a:t>Think of Fusion as having </a:t>
            </a:r>
            <a:r>
              <a:rPr lang="en-US" b="1" dirty="0"/>
              <a:t>three major resources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First, the </a:t>
            </a:r>
            <a:r>
              <a:rPr lang="en-US" b="1" dirty="0"/>
              <a:t>documentation site</a:t>
            </a:r>
            <a:r>
              <a:rPr lang="en-US" dirty="0"/>
              <a:t> —</a:t>
            </a:r>
            <a:br>
              <a:rPr lang="en-US" dirty="0"/>
            </a:br>
            <a:r>
              <a:rPr lang="en-US" dirty="0"/>
              <a:t>that’s where you find the detailed information:</a:t>
            </a:r>
            <a:br>
              <a:rPr lang="en-US" dirty="0"/>
            </a:br>
            <a:r>
              <a:rPr lang="en-US" dirty="0"/>
              <a:t>the wiring tables, testing steps, schematics,</a:t>
            </a:r>
            <a:br>
              <a:rPr lang="en-US" dirty="0"/>
            </a:br>
            <a:r>
              <a:rPr lang="en-US" dirty="0"/>
              <a:t>assembly instructions, power specs, everything.</a:t>
            </a:r>
            <a:br>
              <a:rPr lang="en-US" dirty="0"/>
            </a:br>
            <a:r>
              <a:rPr lang="en-US" dirty="0"/>
              <a:t>That’s the reference library.</a:t>
            </a:r>
          </a:p>
          <a:p>
            <a:endParaRPr lang="en-US" dirty="0"/>
          </a:p>
          <a:p>
            <a:r>
              <a:rPr lang="en-US" dirty="0"/>
              <a:t>(pause: 0.8)</a:t>
            </a:r>
          </a:p>
          <a:p>
            <a:endParaRPr lang="en-US" dirty="0"/>
          </a:p>
          <a:p>
            <a:r>
              <a:rPr lang="en-US" dirty="0"/>
              <a:t>(voice: Eddie)</a:t>
            </a:r>
            <a:br>
              <a:rPr lang="en-US" dirty="0"/>
            </a:br>
            <a:r>
              <a:rPr lang="en-US" dirty="0"/>
              <a:t>Second, the </a:t>
            </a:r>
            <a:r>
              <a:rPr lang="en-US" b="1" dirty="0"/>
              <a:t>GitHub repositories</a:t>
            </a:r>
            <a:r>
              <a:rPr lang="en-US" dirty="0"/>
              <a:t> —</a:t>
            </a:r>
            <a:br>
              <a:rPr lang="en-US" dirty="0"/>
            </a:br>
            <a:r>
              <a:rPr lang="en-US" dirty="0"/>
              <a:t>that’s the engineering side of the project.</a:t>
            </a:r>
            <a:br>
              <a:rPr lang="en-US" dirty="0"/>
            </a:br>
            <a:r>
              <a:rPr lang="en-US" dirty="0"/>
              <a:t>It’s where we keep the firmware,</a:t>
            </a:r>
            <a:br>
              <a:rPr lang="en-US" dirty="0"/>
            </a:br>
            <a:r>
              <a:rPr lang="en-US" dirty="0"/>
              <a:t>the schematics, the Gerber files,</a:t>
            </a:r>
            <a:br>
              <a:rPr lang="en-US" dirty="0"/>
            </a:br>
            <a:r>
              <a:rPr lang="en-US" dirty="0"/>
              <a:t>all the code, and all the source materials.</a:t>
            </a:r>
            <a:br>
              <a:rPr lang="en-US" dirty="0"/>
            </a:br>
            <a:r>
              <a:rPr lang="en-US" dirty="0"/>
              <a:t>If you’re building or programming, that’s where you go.</a:t>
            </a:r>
          </a:p>
          <a:p>
            <a:endParaRPr lang="en-US" dirty="0"/>
          </a:p>
          <a:p>
            <a:r>
              <a:rPr lang="en-US" dirty="0"/>
              <a:t>(pause: 0.8)</a:t>
            </a:r>
          </a:p>
          <a:p>
            <a:endParaRPr lang="en-US" dirty="0"/>
          </a:p>
          <a:p>
            <a:r>
              <a:rPr lang="en-US" dirty="0"/>
              <a:t>(voice: Eddie)</a:t>
            </a:r>
            <a:br>
              <a:rPr lang="en-US" dirty="0"/>
            </a:br>
            <a:r>
              <a:rPr lang="en-US" dirty="0"/>
              <a:t>And third, we have the </a:t>
            </a:r>
            <a:r>
              <a:rPr lang="en-US" b="1" dirty="0"/>
              <a:t>Posts site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This is the middle layer —</a:t>
            </a:r>
            <a:br>
              <a:rPr lang="en-US" dirty="0"/>
            </a:br>
            <a:r>
              <a:rPr lang="en-US" dirty="0"/>
              <a:t>the part that connects the documentation</a:t>
            </a:r>
            <a:br>
              <a:rPr lang="en-US" dirty="0"/>
            </a:br>
            <a:r>
              <a:rPr lang="en-US" dirty="0"/>
              <a:t>with the videos and the hands-on experience.</a:t>
            </a:r>
            <a:br>
              <a:rPr lang="en-US" dirty="0"/>
            </a:br>
            <a:r>
              <a:rPr lang="en-US" dirty="0"/>
              <a:t>It’s where the storytelling happens,</a:t>
            </a:r>
            <a:br>
              <a:rPr lang="en-US" dirty="0"/>
            </a:br>
            <a:r>
              <a:rPr lang="en-US" dirty="0"/>
              <a:t>and where the podcasts and walk throughs bring the project to life.</a:t>
            </a:r>
          </a:p>
          <a:p>
            <a:endParaRPr lang="en-US" dirty="0"/>
          </a:p>
          <a:p>
            <a:r>
              <a:rPr lang="en-US" dirty="0"/>
              <a:t>(pause: 0.8)</a:t>
            </a:r>
          </a:p>
          <a:p>
            <a:endParaRPr lang="en-US" dirty="0"/>
          </a:p>
          <a:p>
            <a:r>
              <a:rPr lang="en-US" dirty="0"/>
              <a:t>(voice: Ben)</a:t>
            </a:r>
            <a:br>
              <a:rPr lang="en-US" dirty="0"/>
            </a:br>
            <a:r>
              <a:rPr lang="en-US" dirty="0"/>
              <a:t>So the Posts site is almost like the guidebook.</a:t>
            </a:r>
            <a:br>
              <a:rPr lang="en-US" dirty="0"/>
            </a:br>
            <a:r>
              <a:rPr lang="en-US" dirty="0"/>
              <a:t>It explains how everything fits together</a:t>
            </a:r>
            <a:br>
              <a:rPr lang="en-US" dirty="0"/>
            </a:br>
            <a:r>
              <a:rPr lang="en-US" dirty="0"/>
              <a:t>and helps people move between the videos,</a:t>
            </a:r>
            <a:br>
              <a:rPr lang="en-US" dirty="0"/>
            </a:br>
            <a:r>
              <a:rPr lang="en-US" dirty="0"/>
              <a:t>the documentation, and the GitHub source.</a:t>
            </a:r>
          </a:p>
          <a:p>
            <a:endParaRPr lang="en-US" dirty="0"/>
          </a:p>
          <a:p>
            <a:r>
              <a:rPr lang="en-US" dirty="0"/>
              <a:t>(pause: 0.8)</a:t>
            </a:r>
          </a:p>
          <a:p>
            <a:endParaRPr lang="en-US" dirty="0"/>
          </a:p>
          <a:p>
            <a:r>
              <a:rPr lang="en-US" dirty="0"/>
              <a:t>(voice: Eddie)</a:t>
            </a:r>
            <a:br>
              <a:rPr lang="en-US" dirty="0"/>
            </a:br>
            <a:r>
              <a:rPr lang="en-US" dirty="0"/>
              <a:t>Exactly.</a:t>
            </a:r>
            <a:br>
              <a:rPr lang="en-US" dirty="0"/>
            </a:br>
            <a:r>
              <a:rPr lang="en-US" dirty="0"/>
              <a:t>You watch the video on YouTube,</a:t>
            </a:r>
            <a:br>
              <a:rPr lang="en-US" dirty="0"/>
            </a:br>
            <a:r>
              <a:rPr lang="en-US" dirty="0"/>
              <a:t>you read the matching post for the details,</a:t>
            </a:r>
            <a:br>
              <a:rPr lang="en-US" dirty="0"/>
            </a:br>
            <a:r>
              <a:rPr lang="en-US" dirty="0"/>
              <a:t>you visit the documentation when you need technical specifics,</a:t>
            </a:r>
            <a:br>
              <a:rPr lang="en-US" dirty="0"/>
            </a:br>
            <a:r>
              <a:rPr lang="en-US" dirty="0"/>
              <a:t>and GitHub is always there for the source-level work.</a:t>
            </a:r>
            <a:br>
              <a:rPr lang="en-US" dirty="0"/>
            </a:br>
            <a:r>
              <a:rPr lang="en-US" dirty="0"/>
              <a:t>The Posts site makes the whole system navigable.</a:t>
            </a:r>
          </a:p>
          <a:p>
            <a:endParaRPr lang="en-US" dirty="0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B99E6135-13F2-A012-8FBE-DEA248286FC7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5805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6E57E0-452D-788E-1E9F-F20C564223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E0E0CB42-2C23-7762-B19E-AD9D0F6F76C7}"/>
              </a:ext>
            </a:extLst>
          </p:cNvPr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CF3ADBA7-4CD9-30B2-5112-C1B90207F55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(voice: Ben)</a:t>
            </a:r>
            <a:br>
              <a:rPr lang="en-US" dirty="0"/>
            </a:br>
            <a:r>
              <a:rPr lang="en-US" dirty="0"/>
              <a:t>Now that I know what the Posts site is and how it fits into everything,</a:t>
            </a:r>
            <a:br>
              <a:rPr lang="en-US" dirty="0"/>
            </a:br>
            <a:r>
              <a:rPr lang="en-US" dirty="0"/>
              <a:t>what’s the best way for someone to actually </a:t>
            </a:r>
            <a:r>
              <a:rPr lang="en-US" i="1" dirty="0"/>
              <a:t>use</a:t>
            </a:r>
            <a:r>
              <a:rPr lang="en-US" dirty="0"/>
              <a:t> it?</a:t>
            </a:r>
            <a:br>
              <a:rPr lang="en-US" dirty="0"/>
            </a:br>
            <a:r>
              <a:rPr lang="en-US" dirty="0"/>
              <a:t>Is there a recommended order,</a:t>
            </a:r>
            <a:br>
              <a:rPr lang="en-US" dirty="0"/>
            </a:br>
            <a:r>
              <a:rPr lang="en-US" dirty="0"/>
              <a:t>or do people just dive in anywhere?</a:t>
            </a:r>
          </a:p>
          <a:p>
            <a:endParaRPr lang="en-US" dirty="0"/>
          </a:p>
          <a:p>
            <a:r>
              <a:rPr lang="en-US" dirty="0"/>
              <a:t>(pause: 0.8)</a:t>
            </a:r>
          </a:p>
          <a:p>
            <a:endParaRPr lang="en-US" dirty="0"/>
          </a:p>
          <a:p>
            <a:r>
              <a:rPr lang="en-US" dirty="0"/>
              <a:t>(voice: Eddie)</a:t>
            </a:r>
            <a:br>
              <a:rPr lang="en-US" dirty="0"/>
            </a:br>
            <a:r>
              <a:rPr lang="en-US" dirty="0"/>
              <a:t>You can do either, but there’s a pattern that works really well.</a:t>
            </a:r>
            <a:br>
              <a:rPr lang="en-US" dirty="0"/>
            </a:br>
            <a:r>
              <a:rPr lang="en-US" dirty="0"/>
              <a:t>Most people start with the </a:t>
            </a:r>
            <a:r>
              <a:rPr lang="en-US" b="1" dirty="0"/>
              <a:t>newest posts</a:t>
            </a:r>
            <a:r>
              <a:rPr lang="en-US" dirty="0"/>
              <a:t> on the Home page,</a:t>
            </a:r>
            <a:br>
              <a:rPr lang="en-US" dirty="0"/>
            </a:br>
            <a:r>
              <a:rPr lang="en-US" dirty="0"/>
              <a:t>because that’s where we announce new cards,</a:t>
            </a:r>
            <a:br>
              <a:rPr lang="en-US" dirty="0"/>
            </a:br>
            <a:r>
              <a:rPr lang="en-US" dirty="0"/>
              <a:t>new breakout boards,</a:t>
            </a:r>
            <a:br>
              <a:rPr lang="en-US" dirty="0"/>
            </a:br>
            <a:r>
              <a:rPr lang="en-US" dirty="0"/>
              <a:t>new firmware updates,</a:t>
            </a:r>
            <a:br>
              <a:rPr lang="en-US" dirty="0"/>
            </a:br>
            <a:r>
              <a:rPr lang="en-US" dirty="0"/>
              <a:t>and new podcast episodes.</a:t>
            </a:r>
          </a:p>
          <a:p>
            <a:endParaRPr lang="en-US" dirty="0"/>
          </a:p>
          <a:p>
            <a:r>
              <a:rPr lang="en-US" dirty="0"/>
              <a:t>(pause: 0.8)</a:t>
            </a:r>
          </a:p>
          <a:p>
            <a:endParaRPr lang="en-US" dirty="0"/>
          </a:p>
          <a:p>
            <a:r>
              <a:rPr lang="en-US" dirty="0"/>
              <a:t>(voice: Eddie)</a:t>
            </a:r>
            <a:br>
              <a:rPr lang="en-US" dirty="0"/>
            </a:br>
            <a:r>
              <a:rPr lang="en-US" dirty="0"/>
              <a:t>If you want a deeper walkthrough,</a:t>
            </a:r>
            <a:br>
              <a:rPr lang="en-US" dirty="0"/>
            </a:br>
            <a:r>
              <a:rPr lang="en-US" dirty="0"/>
              <a:t>the podcast posts are the place to go.</a:t>
            </a:r>
            <a:br>
              <a:rPr lang="en-US" dirty="0"/>
            </a:br>
            <a:r>
              <a:rPr lang="en-US" dirty="0"/>
              <a:t>They’ve got the full dialog between us,</a:t>
            </a:r>
            <a:br>
              <a:rPr lang="en-US" dirty="0"/>
            </a:br>
            <a:r>
              <a:rPr lang="en-US" dirty="0"/>
              <a:t>the slide deck,</a:t>
            </a:r>
            <a:br>
              <a:rPr lang="en-US" dirty="0"/>
            </a:br>
            <a:r>
              <a:rPr lang="en-US" dirty="0"/>
              <a:t>the diagrams,</a:t>
            </a:r>
            <a:br>
              <a:rPr lang="en-US" dirty="0"/>
            </a:br>
            <a:r>
              <a:rPr lang="en-US" dirty="0"/>
              <a:t>and the links to documentation or videos.</a:t>
            </a:r>
            <a:br>
              <a:rPr lang="en-US" dirty="0"/>
            </a:br>
            <a:r>
              <a:rPr lang="en-US" dirty="0"/>
              <a:t>It’s the most complete form of a Fusion lesson.</a:t>
            </a:r>
          </a:p>
          <a:p>
            <a:endParaRPr lang="en-US" dirty="0"/>
          </a:p>
          <a:p>
            <a:r>
              <a:rPr lang="en-US" dirty="0"/>
              <a:t>(pause: 0.8)</a:t>
            </a:r>
          </a:p>
          <a:p>
            <a:endParaRPr lang="en-US" dirty="0"/>
          </a:p>
          <a:p>
            <a:r>
              <a:rPr lang="en-US" dirty="0"/>
              <a:t>(voice: Ben)</a:t>
            </a:r>
            <a:br>
              <a:rPr lang="en-US" dirty="0"/>
            </a:br>
            <a:r>
              <a:rPr lang="en-US" dirty="0"/>
              <a:t>And the other posts?</a:t>
            </a:r>
            <a:br>
              <a:rPr lang="en-US" dirty="0"/>
            </a:br>
            <a:r>
              <a:rPr lang="en-US" dirty="0"/>
              <a:t>The regular ones?</a:t>
            </a:r>
          </a:p>
          <a:p>
            <a:endParaRPr lang="en-US" dirty="0"/>
          </a:p>
          <a:p>
            <a:r>
              <a:rPr lang="en-US" dirty="0"/>
              <a:t>(pause: 0.8)</a:t>
            </a:r>
          </a:p>
          <a:p>
            <a:endParaRPr lang="en-US" dirty="0"/>
          </a:p>
          <a:p>
            <a:r>
              <a:rPr lang="en-US" dirty="0"/>
              <a:t>(voice: Eddie)</a:t>
            </a:r>
            <a:br>
              <a:rPr lang="en-US" dirty="0"/>
            </a:br>
            <a:r>
              <a:rPr lang="en-US" dirty="0"/>
              <a:t>Those are for quick updates and discoveries —</a:t>
            </a:r>
            <a:br>
              <a:rPr lang="en-US" dirty="0"/>
            </a:br>
            <a:r>
              <a:rPr lang="en-US" dirty="0"/>
              <a:t>tips on soldering,</a:t>
            </a:r>
            <a:br>
              <a:rPr lang="en-US" dirty="0"/>
            </a:br>
            <a:r>
              <a:rPr lang="en-US" dirty="0"/>
              <a:t>notes about new board revisions,</a:t>
            </a:r>
            <a:br>
              <a:rPr lang="en-US" dirty="0"/>
            </a:br>
            <a:r>
              <a:rPr lang="en-US" dirty="0"/>
              <a:t>project examples,</a:t>
            </a:r>
            <a:br>
              <a:rPr lang="en-US" dirty="0"/>
            </a:br>
            <a:r>
              <a:rPr lang="en-US" dirty="0"/>
              <a:t>little problem-solving posts,</a:t>
            </a:r>
            <a:br>
              <a:rPr lang="en-US" dirty="0"/>
            </a:br>
            <a:r>
              <a:rPr lang="en-US" dirty="0"/>
              <a:t>and the kinds of things you might miss</a:t>
            </a:r>
            <a:br>
              <a:rPr lang="en-US" dirty="0"/>
            </a:br>
            <a:r>
              <a:rPr lang="en-US" dirty="0"/>
              <a:t>if you only watched the videos.</a:t>
            </a:r>
          </a:p>
          <a:p>
            <a:endParaRPr lang="en-US" dirty="0"/>
          </a:p>
          <a:p>
            <a:r>
              <a:rPr lang="en-US" dirty="0"/>
              <a:t>(pause: 0.8)</a:t>
            </a:r>
          </a:p>
          <a:p>
            <a:endParaRPr lang="en-US" dirty="0"/>
          </a:p>
          <a:p>
            <a:r>
              <a:rPr lang="en-US" dirty="0"/>
              <a:t>(voice: Ben)</a:t>
            </a:r>
            <a:br>
              <a:rPr lang="en-US" dirty="0"/>
            </a:br>
            <a:r>
              <a:rPr lang="en-US" dirty="0"/>
              <a:t>So the ideal flow is…</a:t>
            </a:r>
            <a:br>
              <a:rPr lang="en-US" dirty="0"/>
            </a:br>
            <a:r>
              <a:rPr lang="en-US" dirty="0"/>
              <a:t>watch the video,</a:t>
            </a:r>
            <a:br>
              <a:rPr lang="en-US" dirty="0"/>
            </a:br>
            <a:r>
              <a:rPr lang="en-US" dirty="0"/>
              <a:t>read the matching post,</a:t>
            </a:r>
            <a:br>
              <a:rPr lang="en-US" dirty="0"/>
            </a:br>
            <a:r>
              <a:rPr lang="en-US" dirty="0"/>
              <a:t>and then jump into the docs when you need the technical details?</a:t>
            </a:r>
          </a:p>
          <a:p>
            <a:endParaRPr lang="en-US" dirty="0"/>
          </a:p>
          <a:p>
            <a:r>
              <a:rPr lang="en-US" dirty="0"/>
              <a:t>(pause: 0.8)</a:t>
            </a:r>
          </a:p>
          <a:p>
            <a:endParaRPr lang="en-US" dirty="0"/>
          </a:p>
          <a:p>
            <a:r>
              <a:rPr lang="en-US" dirty="0"/>
              <a:t>(voice: Eddie)</a:t>
            </a:r>
            <a:br>
              <a:rPr lang="en-US" dirty="0"/>
            </a:br>
            <a:r>
              <a:rPr lang="en-US" dirty="0"/>
              <a:t>Exactly.</a:t>
            </a:r>
            <a:br>
              <a:rPr lang="en-US" dirty="0"/>
            </a:br>
            <a:r>
              <a:rPr lang="en-US" dirty="0"/>
              <a:t>That gives you the big picture first,</a:t>
            </a:r>
            <a:br>
              <a:rPr lang="en-US" dirty="0"/>
            </a:br>
            <a:r>
              <a:rPr lang="en-US" dirty="0"/>
              <a:t>the step-by-step detail second,</a:t>
            </a:r>
            <a:br>
              <a:rPr lang="en-US" dirty="0"/>
            </a:br>
            <a:r>
              <a:rPr lang="en-US" dirty="0"/>
              <a:t>and the technical reference third.</a:t>
            </a:r>
            <a:br>
              <a:rPr lang="en-US" dirty="0"/>
            </a:br>
            <a:r>
              <a:rPr lang="en-US" dirty="0"/>
              <a:t>It’s the smoothest way to learn the Fusion system</a:t>
            </a:r>
            <a:br>
              <a:rPr lang="en-US" dirty="0"/>
            </a:br>
            <a:r>
              <a:rPr lang="en-US" dirty="0"/>
              <a:t>and work through the cards and breakout boards</a:t>
            </a:r>
            <a:br>
              <a:rPr lang="en-US" dirty="0"/>
            </a:br>
            <a:r>
              <a:rPr lang="en-US" dirty="0"/>
              <a:t>with confidence.</a:t>
            </a: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C643008D-EBD2-995F-FAC9-62AB4D883630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5467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065833-82A5-7F95-A7D3-A78CE43BF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19E27300-7996-A50E-C7EC-C32F54337F2D}"/>
              </a:ext>
            </a:extLst>
          </p:cNvPr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A726B7CD-F343-7CCA-7297-97BDCBEF29E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(voice: Ben)</a:t>
            </a:r>
            <a:br>
              <a:rPr lang="en-US" dirty="0"/>
            </a:br>
            <a:r>
              <a:rPr lang="en-US" dirty="0"/>
              <a:t>Alright, before we close out,</a:t>
            </a:r>
            <a:br>
              <a:rPr lang="en-US" dirty="0"/>
            </a:br>
            <a:r>
              <a:rPr lang="en-US" dirty="0"/>
              <a:t>let’s do a quick recap of everything we’ve covered.</a:t>
            </a:r>
          </a:p>
          <a:p>
            <a:endParaRPr lang="en-US" dirty="0"/>
          </a:p>
          <a:p>
            <a:r>
              <a:rPr lang="en-US" dirty="0"/>
              <a:t>(pause: 0.8)</a:t>
            </a:r>
          </a:p>
          <a:p>
            <a:endParaRPr lang="en-US" dirty="0"/>
          </a:p>
          <a:p>
            <a:r>
              <a:rPr lang="en-US" dirty="0"/>
              <a:t>(voice: Eddie)</a:t>
            </a:r>
            <a:br>
              <a:rPr lang="en-US" dirty="0"/>
            </a:br>
            <a:r>
              <a:rPr lang="en-US" dirty="0"/>
              <a:t>The LCC Fusion Posts site is really two things in one.</a:t>
            </a:r>
            <a:br>
              <a:rPr lang="en-US" dirty="0"/>
            </a:br>
            <a:r>
              <a:rPr lang="en-US" dirty="0"/>
              <a:t>It gives you our </a:t>
            </a:r>
            <a:r>
              <a:rPr lang="en-US" b="1" dirty="0"/>
              <a:t>regular project updates</a:t>
            </a:r>
            <a:r>
              <a:rPr lang="en-US" dirty="0"/>
              <a:t> —</a:t>
            </a:r>
            <a:br>
              <a:rPr lang="en-US" dirty="0"/>
            </a:br>
            <a:r>
              <a:rPr lang="en-US" dirty="0"/>
              <a:t>tips, notes, discoveries, and announcements.</a:t>
            </a:r>
            <a:br>
              <a:rPr lang="en-US" dirty="0"/>
            </a:br>
            <a:r>
              <a:rPr lang="en-US" dirty="0"/>
              <a:t>And it gives you the </a:t>
            </a:r>
            <a:r>
              <a:rPr lang="en-US" b="1" dirty="0"/>
              <a:t>podcast episodes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with the full slide decks and the dialogs between us.</a:t>
            </a:r>
          </a:p>
          <a:p>
            <a:endParaRPr lang="en-US" dirty="0"/>
          </a:p>
          <a:p>
            <a:r>
              <a:rPr lang="en-US" dirty="0"/>
              <a:t>(pause: 0.8)</a:t>
            </a:r>
          </a:p>
          <a:p>
            <a:endParaRPr lang="en-US" dirty="0"/>
          </a:p>
          <a:p>
            <a:r>
              <a:rPr lang="en-US" dirty="0"/>
              <a:t>(voice: Eddie)</a:t>
            </a:r>
            <a:br>
              <a:rPr lang="en-US" dirty="0"/>
            </a:br>
            <a:r>
              <a:rPr lang="en-US" dirty="0"/>
              <a:t>Navigation is simple:</a:t>
            </a:r>
            <a:br>
              <a:rPr lang="en-US" dirty="0"/>
            </a:br>
            <a:r>
              <a:rPr lang="en-US" dirty="0"/>
              <a:t>start at the Home page,</a:t>
            </a:r>
            <a:br>
              <a:rPr lang="en-US" dirty="0"/>
            </a:br>
            <a:r>
              <a:rPr lang="en-US" dirty="0"/>
              <a:t>scroll through the posts,</a:t>
            </a:r>
            <a:br>
              <a:rPr lang="en-US" dirty="0"/>
            </a:br>
            <a:r>
              <a:rPr lang="en-US" dirty="0"/>
              <a:t>and look for the ones that match what you’re working on.</a:t>
            </a:r>
            <a:br>
              <a:rPr lang="en-US" dirty="0"/>
            </a:br>
            <a:r>
              <a:rPr lang="en-US" dirty="0"/>
              <a:t>Podcast posts are easy to spot because they come with slides,</a:t>
            </a:r>
            <a:br>
              <a:rPr lang="en-US" dirty="0"/>
            </a:br>
            <a:r>
              <a:rPr lang="en-US" dirty="0"/>
              <a:t>transcripts, and video links.</a:t>
            </a:r>
          </a:p>
          <a:p>
            <a:endParaRPr lang="en-US" dirty="0"/>
          </a:p>
          <a:p>
            <a:r>
              <a:rPr lang="en-US" dirty="0"/>
              <a:t>(pause: 0.8)</a:t>
            </a:r>
          </a:p>
          <a:p>
            <a:endParaRPr lang="en-US" dirty="0"/>
          </a:p>
          <a:p>
            <a:r>
              <a:rPr lang="en-US" dirty="0"/>
              <a:t>(voice: Ben)</a:t>
            </a:r>
            <a:br>
              <a:rPr lang="en-US" dirty="0"/>
            </a:br>
            <a:r>
              <a:rPr lang="en-US" dirty="0"/>
              <a:t>And everything connects back to the full Fusion system.</a:t>
            </a:r>
            <a:br>
              <a:rPr lang="en-US" dirty="0"/>
            </a:br>
            <a:r>
              <a:rPr lang="en-US" dirty="0"/>
              <a:t>Posts guide you through the concepts,</a:t>
            </a:r>
            <a:br>
              <a:rPr lang="en-US" dirty="0"/>
            </a:br>
            <a:r>
              <a:rPr lang="en-US" dirty="0"/>
              <a:t>the documentation gives you the technical details,</a:t>
            </a:r>
            <a:br>
              <a:rPr lang="en-US" dirty="0"/>
            </a:br>
            <a:r>
              <a:rPr lang="en-US" dirty="0"/>
              <a:t>and GitHub provides the firmware and schematics.</a:t>
            </a:r>
          </a:p>
          <a:p>
            <a:endParaRPr lang="en-US" dirty="0"/>
          </a:p>
          <a:p>
            <a:r>
              <a:rPr lang="en-US" dirty="0"/>
              <a:t>(pause: 0.8)</a:t>
            </a:r>
          </a:p>
          <a:p>
            <a:endParaRPr lang="en-US" dirty="0"/>
          </a:p>
          <a:p>
            <a:r>
              <a:rPr lang="en-US" dirty="0"/>
              <a:t>(voice: Eddie)</a:t>
            </a:r>
            <a:br>
              <a:rPr lang="en-US" dirty="0"/>
            </a:br>
            <a:r>
              <a:rPr lang="en-US" dirty="0"/>
              <a:t>Your best workflow is:</a:t>
            </a:r>
            <a:br>
              <a:rPr lang="en-US" dirty="0"/>
            </a:br>
            <a:r>
              <a:rPr lang="en-US" dirty="0"/>
              <a:t>watch the video on our YouTube channel,</a:t>
            </a:r>
            <a:br>
              <a:rPr lang="en-US" dirty="0"/>
            </a:br>
            <a:r>
              <a:rPr lang="en-US" dirty="0"/>
              <a:t>read the matching post for details,</a:t>
            </a:r>
            <a:br>
              <a:rPr lang="en-US" dirty="0"/>
            </a:br>
            <a:r>
              <a:rPr lang="en-US" dirty="0"/>
              <a:t>and follow the links into the documentation</a:t>
            </a:r>
            <a:br>
              <a:rPr lang="en-US" dirty="0"/>
            </a:br>
            <a:r>
              <a:rPr lang="en-US" dirty="0"/>
              <a:t>when you need pinouts, tables, or assembly steps.</a:t>
            </a:r>
            <a:br>
              <a:rPr lang="en-US" dirty="0"/>
            </a:br>
            <a:r>
              <a:rPr lang="en-US" dirty="0"/>
              <a:t>It all works together as one learning path.</a:t>
            </a:r>
          </a:p>
          <a:p>
            <a:endParaRPr lang="en-US" dirty="0"/>
          </a:p>
          <a:p>
            <a:r>
              <a:rPr lang="en-US" dirty="0"/>
              <a:t>(pause: 0.8)</a:t>
            </a:r>
          </a:p>
          <a:p>
            <a:endParaRPr lang="en-US" dirty="0"/>
          </a:p>
          <a:p>
            <a:r>
              <a:rPr lang="en-US" dirty="0"/>
              <a:t>(voice: Ben)</a:t>
            </a:r>
            <a:br>
              <a:rPr lang="en-US" dirty="0"/>
            </a:br>
            <a:r>
              <a:rPr lang="en-US" dirty="0"/>
              <a:t>So whether you’re building your first card,</a:t>
            </a:r>
            <a:br>
              <a:rPr lang="en-US" dirty="0"/>
            </a:br>
            <a:r>
              <a:rPr lang="en-US" dirty="0"/>
              <a:t>or exploring more advanced Fusion features,</a:t>
            </a:r>
            <a:br>
              <a:rPr lang="en-US" dirty="0"/>
            </a:br>
            <a:r>
              <a:rPr lang="en-US" dirty="0"/>
              <a:t>the Posts site is your companion along the way.</a:t>
            </a:r>
          </a:p>
          <a:p>
            <a:endParaRPr lang="en-US" dirty="0"/>
          </a:p>
          <a:p>
            <a:r>
              <a:rPr lang="en-US" dirty="0"/>
              <a:t>(pause: 0.8)</a:t>
            </a:r>
          </a:p>
          <a:p>
            <a:endParaRPr lang="en-US" dirty="0"/>
          </a:p>
          <a:p>
            <a:r>
              <a:rPr lang="en-US" dirty="0"/>
              <a:t>(voice: Eddie)</a:t>
            </a:r>
            <a:br>
              <a:rPr lang="en-US" dirty="0"/>
            </a:br>
            <a:r>
              <a:rPr lang="en-US" dirty="0"/>
              <a:t>Thanks for joining us,</a:t>
            </a:r>
            <a:br>
              <a:rPr lang="en-US" dirty="0"/>
            </a:br>
            <a:r>
              <a:rPr lang="en-US" dirty="0"/>
              <a:t>and we’ll see you in the next podcast.</a:t>
            </a:r>
          </a:p>
          <a:p>
            <a:endParaRPr lang="en-US" dirty="0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D5DFCA49-D1FF-9E9C-DF4D-1E3B17AD3CBD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737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1118528" y="178255"/>
            <a:ext cx="7429499" cy="6091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CB224E4-1ADC-DB06-14F3-9E7DFA116D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92763" y="649287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8F8E5-BEF7-4DB6-A5C0-0272D4240B33}" type="datetime1">
              <a:rPr lang="en-US"/>
              <a:pPr>
                <a:defRPr/>
              </a:pPr>
              <a:t>11/23/2025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D4E6653-D464-BDF8-209A-399FED25D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663" y="6492875"/>
            <a:ext cx="46799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LCC Fusion Project - © 2025 Pat Fleming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74D625B-F549-D7B9-5AF1-B2C5217FB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07313" y="6467475"/>
            <a:ext cx="577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7EA89-FDBA-43DA-BF5C-044A447601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450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663DC6-FF8B-0F68-029F-CED32D4CB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8D054-9AB9-45B1-9865-D111BF71AAC3}" type="datetime1">
              <a:rPr lang="en-US"/>
              <a:pPr>
                <a:defRPr/>
              </a:pPr>
              <a:t>11/23/2025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167D5-9D8C-9A66-AB20-D24AAC592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LCC Fusion Project - © 2025 Pat Fleming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F5743-738A-3B69-356E-7B11B2C32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57F4B-0CAE-41BF-8188-F3F4105B30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285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D66DC5-B063-8020-9617-3C0C1DC933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92763" y="644207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F6077-BB3C-4208-8073-53C68ACFB955}" type="datetime1">
              <a:rPr lang="en-US"/>
              <a:pPr>
                <a:defRPr/>
              </a:pPr>
              <a:t>11/23/2025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CE2B12-A9EA-B48D-417F-C183185F5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663" y="6442075"/>
            <a:ext cx="46799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LCC Fusion Project - © 2025 Pat Fleming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ACBB3E-B43B-8C0D-1A73-96ED155C8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07313" y="6442075"/>
            <a:ext cx="577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A9021-A4F6-4F5A-8E61-4653C75252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267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>
            <a:extLst>
              <a:ext uri="{FF2B5EF4-FFF2-40B4-BE49-F238E27FC236}">
                <a16:creationId xmlns:a16="http://schemas.microsoft.com/office/drawing/2014/main" id="{F63E24B3-3F4A-EE42-44AC-5214957D9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</p:spPr>
      </p:pic>
      <p:grpSp>
        <p:nvGrpSpPr>
          <p:cNvPr id="1027" name="Group 7">
            <a:extLst>
              <a:ext uri="{FF2B5EF4-FFF2-40B4-BE49-F238E27FC236}">
                <a16:creationId xmlns:a16="http://schemas.microsoft.com/office/drawing/2014/main" id="{D8E9634F-B111-9838-BEAA-D19D261F5E18}"/>
              </a:ext>
            </a:extLst>
          </p:cNvPr>
          <p:cNvGrpSpPr>
            <a:grpSpLocks/>
          </p:cNvGrpSpPr>
          <p:nvPr/>
        </p:nvGrpSpPr>
        <p:grpSpPr bwMode="auto">
          <a:xfrm>
            <a:off x="-14288" y="0"/>
            <a:ext cx="9042401" cy="6858000"/>
            <a:chOff x="-14288" y="0"/>
            <a:chExt cx="9041774" cy="685800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644103C-E93C-AD0A-B220-3E437A3467D5}"/>
                </a:ext>
              </a:extLst>
            </p:cNvPr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>
                <a:extLst>
                  <a:ext uri="{FF2B5EF4-FFF2-40B4-BE49-F238E27FC236}">
                    <a16:creationId xmlns:a16="http://schemas.microsoft.com/office/drawing/2014/main" id="{32940177-CD22-BA0C-96B0-FCF9B323C6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</p:spPr>
          </p:sp>
          <p:sp>
            <p:nvSpPr>
              <p:cNvPr id="22" name="Freeform 6">
                <a:extLst>
                  <a:ext uri="{FF2B5EF4-FFF2-40B4-BE49-F238E27FC236}">
                    <a16:creationId xmlns:a16="http://schemas.microsoft.com/office/drawing/2014/main" id="{90C9882F-25D1-7968-2063-249997C168A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3" name="Freeform 7">
                <a:extLst>
                  <a:ext uri="{FF2B5EF4-FFF2-40B4-BE49-F238E27FC236}">
                    <a16:creationId xmlns:a16="http://schemas.microsoft.com/office/drawing/2014/main" id="{042FF512-3F3C-CFC3-8384-A88AE2A2DC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4" name="Freeform 8">
                <a:extLst>
                  <a:ext uri="{FF2B5EF4-FFF2-40B4-BE49-F238E27FC236}">
                    <a16:creationId xmlns:a16="http://schemas.microsoft.com/office/drawing/2014/main" id="{737CDD16-1488-E9BC-9BF3-B4540BCA3A45}"/>
                  </a:ext>
                </a:extLst>
              </p:cNvPr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5" name="Freeform 9">
                <a:extLst>
                  <a:ext uri="{FF2B5EF4-FFF2-40B4-BE49-F238E27FC236}">
                    <a16:creationId xmlns:a16="http://schemas.microsoft.com/office/drawing/2014/main" id="{AC88D035-F0CB-A95C-08DC-7ABE2928864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6" name="Freeform 10">
                <a:extLst>
                  <a:ext uri="{FF2B5EF4-FFF2-40B4-BE49-F238E27FC236}">
                    <a16:creationId xmlns:a16="http://schemas.microsoft.com/office/drawing/2014/main" id="{78B303CB-DF63-0A70-87F6-4E2DAEEABBA1}"/>
                  </a:ext>
                </a:extLst>
              </p:cNvPr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7" name="Freeform 11">
                <a:extLst>
                  <a:ext uri="{FF2B5EF4-FFF2-40B4-BE49-F238E27FC236}">
                    <a16:creationId xmlns:a16="http://schemas.microsoft.com/office/drawing/2014/main" id="{94513A97-ADB8-5D6D-C027-B11761BC25C6}"/>
                  </a:ext>
                </a:extLst>
              </p:cNvPr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8" name="Freeform 12">
                <a:extLst>
                  <a:ext uri="{FF2B5EF4-FFF2-40B4-BE49-F238E27FC236}">
                    <a16:creationId xmlns:a16="http://schemas.microsoft.com/office/drawing/2014/main" id="{C38B4736-3469-15B7-184F-87E4E71390F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9" name="Freeform 13">
                <a:extLst>
                  <a:ext uri="{FF2B5EF4-FFF2-40B4-BE49-F238E27FC236}">
                    <a16:creationId xmlns:a16="http://schemas.microsoft.com/office/drawing/2014/main" id="{C502FBB8-B580-C94F-678F-DA6E3F294A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0" name="Freeform 14">
                <a:extLst>
                  <a:ext uri="{FF2B5EF4-FFF2-40B4-BE49-F238E27FC236}">
                    <a16:creationId xmlns:a16="http://schemas.microsoft.com/office/drawing/2014/main" id="{8CEDD6BA-3321-5E2B-6A34-7B857CD0E906}"/>
                  </a:ext>
                </a:extLst>
              </p:cNvPr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1" name="Freeform 15">
                <a:extLst>
                  <a:ext uri="{FF2B5EF4-FFF2-40B4-BE49-F238E27FC236}">
                    <a16:creationId xmlns:a16="http://schemas.microsoft.com/office/drawing/2014/main" id="{1A573A9A-72FB-1946-55C1-81B2133F465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2" name="Line 16">
                <a:extLst>
                  <a:ext uri="{FF2B5EF4-FFF2-40B4-BE49-F238E27FC236}">
                    <a16:creationId xmlns:a16="http://schemas.microsoft.com/office/drawing/2014/main" id="{A04348B7-A931-6850-1FB6-6F60E510BF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>
                <a:extLst>
                  <a:ext uri="{FF2B5EF4-FFF2-40B4-BE49-F238E27FC236}">
                    <a16:creationId xmlns:a16="http://schemas.microsoft.com/office/drawing/2014/main" id="{30F8AD17-A518-9690-C1A3-8A1606566C33}"/>
                  </a:ext>
                </a:extLst>
              </p:cNvPr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4" name="Freeform 18">
                <a:extLst>
                  <a:ext uri="{FF2B5EF4-FFF2-40B4-BE49-F238E27FC236}">
                    <a16:creationId xmlns:a16="http://schemas.microsoft.com/office/drawing/2014/main" id="{BDE577F3-8BEC-A98D-6051-04E95C08A3F5}"/>
                  </a:ext>
                </a:extLst>
              </p:cNvPr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5" name="Freeform 19">
                <a:extLst>
                  <a:ext uri="{FF2B5EF4-FFF2-40B4-BE49-F238E27FC236}">
                    <a16:creationId xmlns:a16="http://schemas.microsoft.com/office/drawing/2014/main" id="{808CF04E-F516-0A33-AF0C-BE8066F6F51B}"/>
                  </a:ext>
                </a:extLst>
              </p:cNvPr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6" name="Freeform 20">
                <a:extLst>
                  <a:ext uri="{FF2B5EF4-FFF2-40B4-BE49-F238E27FC236}">
                    <a16:creationId xmlns:a16="http://schemas.microsoft.com/office/drawing/2014/main" id="{5B1693D6-DFDC-0EF9-6A11-C54E5FAA1F8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7" name="Rectangle 21">
                <a:extLst>
                  <a:ext uri="{FF2B5EF4-FFF2-40B4-BE49-F238E27FC236}">
                    <a16:creationId xmlns:a16="http://schemas.microsoft.com/office/drawing/2014/main" id="{3DBF22A7-8E1C-A309-22C7-D1A9A34512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</p:spPr>
          </p:sp>
          <p:sp>
            <p:nvSpPr>
              <p:cNvPr id="38" name="Freeform 22">
                <a:extLst>
                  <a:ext uri="{FF2B5EF4-FFF2-40B4-BE49-F238E27FC236}">
                    <a16:creationId xmlns:a16="http://schemas.microsoft.com/office/drawing/2014/main" id="{4989AAE8-63C3-A4FA-BFE7-D684CB194935}"/>
                  </a:ext>
                </a:extLst>
              </p:cNvPr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9" name="Freeform 23">
                <a:extLst>
                  <a:ext uri="{FF2B5EF4-FFF2-40B4-BE49-F238E27FC236}">
                    <a16:creationId xmlns:a16="http://schemas.microsoft.com/office/drawing/2014/main" id="{9FC1CAFA-D480-483D-6149-8E788673C0F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0" name="Freeform 24">
                <a:extLst>
                  <a:ext uri="{FF2B5EF4-FFF2-40B4-BE49-F238E27FC236}">
                    <a16:creationId xmlns:a16="http://schemas.microsoft.com/office/drawing/2014/main" id="{ED253E17-453A-4DBA-ED1B-299DFDA2360C}"/>
                  </a:ext>
                </a:extLst>
              </p:cNvPr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1" name="Freeform 25">
                <a:extLst>
                  <a:ext uri="{FF2B5EF4-FFF2-40B4-BE49-F238E27FC236}">
                    <a16:creationId xmlns:a16="http://schemas.microsoft.com/office/drawing/2014/main" id="{8CFE9D7F-070C-60F1-424E-79162235CFB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2" name="Freeform 26">
                <a:extLst>
                  <a:ext uri="{FF2B5EF4-FFF2-40B4-BE49-F238E27FC236}">
                    <a16:creationId xmlns:a16="http://schemas.microsoft.com/office/drawing/2014/main" id="{4730EF57-6523-EF93-6A8D-70969AC13EEC}"/>
                  </a:ext>
                </a:extLst>
              </p:cNvPr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3" name="Freeform 27">
                <a:extLst>
                  <a:ext uri="{FF2B5EF4-FFF2-40B4-BE49-F238E27FC236}">
                    <a16:creationId xmlns:a16="http://schemas.microsoft.com/office/drawing/2014/main" id="{6B6C94D7-9BFC-0B1D-3AEA-C7A388E46045}"/>
                  </a:ext>
                </a:extLst>
              </p:cNvPr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4" name="Freeform 28">
                <a:extLst>
                  <a:ext uri="{FF2B5EF4-FFF2-40B4-BE49-F238E27FC236}">
                    <a16:creationId xmlns:a16="http://schemas.microsoft.com/office/drawing/2014/main" id="{71015BB9-EAA3-AB1B-E531-4111CE985D1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5" name="Freeform 29">
                <a:extLst>
                  <a:ext uri="{FF2B5EF4-FFF2-40B4-BE49-F238E27FC236}">
                    <a16:creationId xmlns:a16="http://schemas.microsoft.com/office/drawing/2014/main" id="{867DDE27-DEF2-3C97-8E7D-8EAB04FE59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6" name="Freeform 30">
                <a:extLst>
                  <a:ext uri="{FF2B5EF4-FFF2-40B4-BE49-F238E27FC236}">
                    <a16:creationId xmlns:a16="http://schemas.microsoft.com/office/drawing/2014/main" id="{FFCEF288-711F-0DDC-8F97-D51C13BE0AF7}"/>
                  </a:ext>
                </a:extLst>
              </p:cNvPr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7" name="Freeform 31">
                <a:extLst>
                  <a:ext uri="{FF2B5EF4-FFF2-40B4-BE49-F238E27FC236}">
                    <a16:creationId xmlns:a16="http://schemas.microsoft.com/office/drawing/2014/main" id="{8F48B689-5F13-9AEF-CAAB-6E029E47C4B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3B0923A-3F15-3A26-4207-61C1D3BC5717}"/>
                </a:ext>
              </a:extLst>
            </p:cNvPr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>
                <a:extLst>
                  <a:ext uri="{FF2B5EF4-FFF2-40B4-BE49-F238E27FC236}">
                    <a16:creationId xmlns:a16="http://schemas.microsoft.com/office/drawing/2014/main" id="{37CB03CE-DC10-1326-FF03-E4286F3F7FC9}"/>
                  </a:ext>
                </a:extLst>
              </p:cNvPr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2" name="Freeform 33">
                <a:extLst>
                  <a:ext uri="{FF2B5EF4-FFF2-40B4-BE49-F238E27FC236}">
                    <a16:creationId xmlns:a16="http://schemas.microsoft.com/office/drawing/2014/main" id="{81A8C847-E86F-040B-E22B-64F62D7898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3" name="Freeform 34">
                <a:extLst>
                  <a:ext uri="{FF2B5EF4-FFF2-40B4-BE49-F238E27FC236}">
                    <a16:creationId xmlns:a16="http://schemas.microsoft.com/office/drawing/2014/main" id="{D0567AC1-E901-41CE-6DB4-0F5F24179F1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4" name="Freeform 35">
                <a:extLst>
                  <a:ext uri="{FF2B5EF4-FFF2-40B4-BE49-F238E27FC236}">
                    <a16:creationId xmlns:a16="http://schemas.microsoft.com/office/drawing/2014/main" id="{F0A8C81D-7F81-1267-9E0F-22E39B99450C}"/>
                  </a:ext>
                </a:extLst>
              </p:cNvPr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5" name="Freeform 36">
                <a:extLst>
                  <a:ext uri="{FF2B5EF4-FFF2-40B4-BE49-F238E27FC236}">
                    <a16:creationId xmlns:a16="http://schemas.microsoft.com/office/drawing/2014/main" id="{1D4107E1-DA61-8B95-60BB-BC40D823E24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6" name="Freeform 37">
                <a:extLst>
                  <a:ext uri="{FF2B5EF4-FFF2-40B4-BE49-F238E27FC236}">
                    <a16:creationId xmlns:a16="http://schemas.microsoft.com/office/drawing/2014/main" id="{5B3E2D23-7414-B202-25AB-8B5CB94E1235}"/>
                  </a:ext>
                </a:extLst>
              </p:cNvPr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7" name="Freeform 38">
                <a:extLst>
                  <a:ext uri="{FF2B5EF4-FFF2-40B4-BE49-F238E27FC236}">
                    <a16:creationId xmlns:a16="http://schemas.microsoft.com/office/drawing/2014/main" id="{AF9A5664-2E40-6BF3-4162-F564F4AFEFF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8" name="Freeform 39">
                <a:extLst>
                  <a:ext uri="{FF2B5EF4-FFF2-40B4-BE49-F238E27FC236}">
                    <a16:creationId xmlns:a16="http://schemas.microsoft.com/office/drawing/2014/main" id="{7FAF04B0-ED54-DECB-D6A4-59356805E0A5}"/>
                  </a:ext>
                </a:extLst>
              </p:cNvPr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9" name="Freeform 40">
                <a:extLst>
                  <a:ext uri="{FF2B5EF4-FFF2-40B4-BE49-F238E27FC236}">
                    <a16:creationId xmlns:a16="http://schemas.microsoft.com/office/drawing/2014/main" id="{BADAA6A1-0332-4CC6-5283-1B1AAEEE157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0" name="Rectangle 41">
                <a:extLst>
                  <a:ext uri="{FF2B5EF4-FFF2-40B4-BE49-F238E27FC236}">
                    <a16:creationId xmlns:a16="http://schemas.microsoft.com/office/drawing/2014/main" id="{04959BB0-61FD-C3DA-7DBB-21779CC2E4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</p:spPr>
          </p:sp>
        </p:grp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43CE32-B5E4-C09E-F832-048C8D294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663" y="228600"/>
            <a:ext cx="7429500" cy="476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C1C5B093-8E02-B5C9-39B2-84644F8A89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55663" y="2249488"/>
            <a:ext cx="7429500" cy="354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7619F-28AB-23BA-9369-4EFAD0BB60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92763" y="647541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6BD0C1-2AA0-4A9B-AFEE-006C1545ED34}" type="datetime1">
              <a:rPr lang="en-US"/>
              <a:pPr>
                <a:defRPr/>
              </a:pPr>
              <a:t>11/23/2025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DB116-69E8-59F7-2C62-5B9F3B19CC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5663" y="6475413"/>
            <a:ext cx="4679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LCC Fusion Project - © 2025 Pat Fleming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24B46-6DB1-6A0D-B3A0-C2A1B5AF9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07313" y="6475413"/>
            <a:ext cx="577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6F5623C-DBBD-4BB2-B086-BE731477B4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798" r:id="rId2"/>
    <p:sldLayoutId id="2147483801" r:id="rId3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hyperlink" Target="mailto:PatFlemingHTC@Gmail.com" TargetMode="Externa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hyperlink" Target="mailto:PatFlemingHTC@Gmail.com" TargetMode="Externa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PatFlemingHTC@Gmail.com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E3E8C9F7-B9F5-67A1-4D1D-5B6ECB9EAAD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7338" y="2249488"/>
            <a:ext cx="8261350" cy="3541712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3200" b="1" dirty="0"/>
              <a:t>LCC Fusion Project</a:t>
            </a:r>
            <a:endParaRPr lang="en-US" altLang="en-US" sz="3200" dirty="0"/>
          </a:p>
        </p:txBody>
      </p:sp>
      <p:pic>
        <p:nvPicPr>
          <p:cNvPr id="5124" name="Graphic 3">
            <a:extLst>
              <a:ext uri="{FF2B5EF4-FFF2-40B4-BE49-F238E27FC236}">
                <a16:creationId xmlns:a16="http://schemas.microsoft.com/office/drawing/2014/main" id="{B5B3C967-C3D6-E227-0298-D6AFB9480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00" y="5649913"/>
            <a:ext cx="93821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Graphic 4">
            <a:extLst>
              <a:ext uri="{FF2B5EF4-FFF2-40B4-BE49-F238E27FC236}">
                <a16:creationId xmlns:a16="http://schemas.microsoft.com/office/drawing/2014/main" id="{4F822168-4F6F-8982-73B4-B03E46B91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438" y="5649913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Box 6">
            <a:extLst>
              <a:ext uri="{FF2B5EF4-FFF2-40B4-BE49-F238E27FC236}">
                <a16:creationId xmlns:a16="http://schemas.microsoft.com/office/drawing/2014/main" id="{D92C559F-CBE9-1C80-26DD-EC150DE99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663" y="5775855"/>
            <a:ext cx="4579937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 dirty="0"/>
              <a:t>Pat Fleming</a:t>
            </a:r>
            <a:endParaRPr lang="en-US" altLang="en-US" sz="14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600" dirty="0">
                <a:hlinkClick r:id="rId7"/>
              </a:rPr>
              <a:t>Email: PatFlemingHTC@Gmail.com</a:t>
            </a:r>
            <a:endParaRPr lang="en-US" altLang="en-US" sz="160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B01F90-6E4D-7D6E-2C99-2013CBDFD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LCC Fusion Project - © 2025 Pat Fleming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B0CE56-2AA4-B826-0412-EAFCB953C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49C722-08DE-4E75-A6E6-34FE651CF1DF}" type="slidenum">
              <a:rPr lang="en-US"/>
              <a:pPr>
                <a:defRPr/>
              </a:pPr>
              <a:t>1</a:t>
            </a:fld>
            <a:endParaRPr lang="en-US"/>
          </a:p>
        </p:txBody>
      </p:sp>
      <p:pic>
        <p:nvPicPr>
          <p:cNvPr id="7" name="podcasts-introduction">
            <a:hlinkClick r:id="" action="ppaction://media"/>
            <a:extLst>
              <a:ext uri="{FF2B5EF4-FFF2-40B4-BE49-F238E27FC236}">
                <a16:creationId xmlns:a16="http://schemas.microsoft.com/office/drawing/2014/main" id="{0CABE8A1-B65B-9BF3-1926-AF7D48CCE9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34050" y="595153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6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0C0C52-D77E-9498-2CB1-894D5B12D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82AF76A0-CBD6-EE87-D735-FE51316A35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7338" y="2249488"/>
            <a:ext cx="8261350" cy="3541712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3200" b="1" dirty="0"/>
              <a:t>THANK YOU</a:t>
            </a:r>
            <a:endParaRPr lang="en-US" altLang="en-US" sz="3200" dirty="0"/>
          </a:p>
        </p:txBody>
      </p:sp>
      <p:pic>
        <p:nvPicPr>
          <p:cNvPr id="5124" name="Graphic 3">
            <a:extLst>
              <a:ext uri="{FF2B5EF4-FFF2-40B4-BE49-F238E27FC236}">
                <a16:creationId xmlns:a16="http://schemas.microsoft.com/office/drawing/2014/main" id="{7DF6BC05-6F22-6AE6-58FB-19FBD04BB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00" y="5649913"/>
            <a:ext cx="93821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Graphic 4">
            <a:extLst>
              <a:ext uri="{FF2B5EF4-FFF2-40B4-BE49-F238E27FC236}">
                <a16:creationId xmlns:a16="http://schemas.microsoft.com/office/drawing/2014/main" id="{6F6D47C1-C89D-CEEA-8F09-A27C2F586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438" y="5649913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Box 6">
            <a:extLst>
              <a:ext uri="{FF2B5EF4-FFF2-40B4-BE49-F238E27FC236}">
                <a16:creationId xmlns:a16="http://schemas.microsoft.com/office/drawing/2014/main" id="{A6032476-462A-3D69-85CB-3CDA62263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663" y="5775855"/>
            <a:ext cx="4579937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 dirty="0"/>
              <a:t>Pat Fleming</a:t>
            </a:r>
            <a:endParaRPr lang="en-US" altLang="en-US" sz="14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600" dirty="0">
                <a:hlinkClick r:id="rId7"/>
              </a:rPr>
              <a:t>Email: PatFlemingHTC@Gmail.com</a:t>
            </a:r>
            <a:endParaRPr lang="en-US" altLang="en-US" sz="160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B6B5AA-34DE-8C25-2C91-D70201945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LCC Fusion Project - © 2025 Pat Fleming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16C612-3B0C-232B-D5E1-6E4244381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49C722-08DE-4E75-A6E6-34FE651CF1DF}" type="slidenum">
              <a:rPr lang="en-US"/>
              <a:pPr>
                <a:defRPr/>
              </a:pPr>
              <a:t>10</a:t>
            </a:fld>
            <a:endParaRPr lang="en-US"/>
          </a:p>
        </p:txBody>
      </p:sp>
      <p:pic>
        <p:nvPicPr>
          <p:cNvPr id="5" name="podcasts-conclusion">
            <a:hlinkClick r:id="" action="ppaction://media"/>
            <a:extLst>
              <a:ext uri="{FF2B5EF4-FFF2-40B4-BE49-F238E27FC236}">
                <a16:creationId xmlns:a16="http://schemas.microsoft.com/office/drawing/2014/main" id="{F52AB00A-5CB9-98EE-437A-0C27898EEF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34050" y="58213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22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E59C5-4C3F-F9FA-A61E-2A3D5A26E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177800"/>
            <a:ext cx="7429500" cy="127635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LCC Fusion Posts</a:t>
            </a:r>
            <a:endParaRPr dirty="0"/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E3E8C9F7-B9F5-67A1-4D1D-5B6ECB9EAAD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7338" y="2249488"/>
            <a:ext cx="8261350" cy="3541712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3200" b="1" dirty="0"/>
              <a:t>LCC Fusion Project</a:t>
            </a:r>
            <a:endParaRPr lang="en-US" altLang="en-US" sz="3200" dirty="0"/>
          </a:p>
        </p:txBody>
      </p:sp>
      <p:pic>
        <p:nvPicPr>
          <p:cNvPr id="5124" name="Graphic 3">
            <a:extLst>
              <a:ext uri="{FF2B5EF4-FFF2-40B4-BE49-F238E27FC236}">
                <a16:creationId xmlns:a16="http://schemas.microsoft.com/office/drawing/2014/main" id="{B5B3C967-C3D6-E227-0298-D6AFB9480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00" y="5649913"/>
            <a:ext cx="93821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Graphic 4">
            <a:extLst>
              <a:ext uri="{FF2B5EF4-FFF2-40B4-BE49-F238E27FC236}">
                <a16:creationId xmlns:a16="http://schemas.microsoft.com/office/drawing/2014/main" id="{4F822168-4F6F-8982-73B4-B03E46B91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438" y="5649913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Box 6">
            <a:extLst>
              <a:ext uri="{FF2B5EF4-FFF2-40B4-BE49-F238E27FC236}">
                <a16:creationId xmlns:a16="http://schemas.microsoft.com/office/drawing/2014/main" id="{D92C559F-CBE9-1C80-26DD-EC150DE99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663" y="5775855"/>
            <a:ext cx="4579937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 dirty="0"/>
              <a:t>Pat Fleming</a:t>
            </a:r>
            <a:endParaRPr lang="en-US" altLang="en-US" sz="14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600" dirty="0">
                <a:hlinkClick r:id="rId5"/>
              </a:rPr>
              <a:t>Email: PatFlemingHTC@Gmail.com</a:t>
            </a:r>
            <a:endParaRPr lang="en-US" altLang="en-US" sz="160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B01F90-6E4D-7D6E-2C99-2013CBDFD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LCC Fusion Project - © 2025 Pat Fleming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B0CE56-2AA4-B826-0412-EAFCB953C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49C722-08DE-4E75-A6E6-34FE651CF1DF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58E3DA-3845-716D-657F-9791FDAAC6C9}"/>
              </a:ext>
            </a:extLst>
          </p:cNvPr>
          <p:cNvSpPr txBox="1"/>
          <p:nvPr/>
        </p:nvSpPr>
        <p:spPr>
          <a:xfrm>
            <a:off x="833438" y="3544680"/>
            <a:ext cx="8000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the LCC Fusion Posts website is for: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Two types of content: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General project posts — updates, tips, presentations, announcements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Podcast episodes — discussions between Ben &amp; Eddie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Where to start and how to use the site effectively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this site fits into the bigger Fusion ecosystem</a:t>
            </a:r>
          </a:p>
        </p:txBody>
      </p:sp>
    </p:spTree>
    <p:extLst>
      <p:ext uri="{BB962C8B-B14F-4D97-AF65-F5344CB8AC3E}">
        <p14:creationId xmlns:p14="http://schemas.microsoft.com/office/powerpoint/2010/main" val="368359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675369-4433-0F0F-0321-45AEF7696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34092-DCAF-9765-61B8-784DBA328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153" y="320040"/>
            <a:ext cx="7510535" cy="609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The LCC Fusion </a:t>
            </a:r>
            <a:br>
              <a:rPr lang="en-US" dirty="0"/>
            </a:br>
            <a:r>
              <a:rPr lang="en-US" dirty="0"/>
              <a:t>YouTube Channel</a:t>
            </a:r>
            <a:endParaRPr dirty="0"/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F0D99B81-9ED4-11E4-F5E2-D28B2292EB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55664" y="1540041"/>
            <a:ext cx="7978954" cy="4655971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>Official LCC Fusion Project channel</a:t>
            </a:r>
          </a:p>
          <a:p>
            <a:pPr eaLnBrk="1" hangingPunct="1">
              <a:defRPr/>
            </a:pPr>
            <a:r>
              <a:rPr lang="en-US" sz="2800" dirty="0"/>
              <a:t>All videos published here</a:t>
            </a:r>
          </a:p>
          <a:p>
            <a:pPr eaLnBrk="1" hangingPunct="1">
              <a:defRPr/>
            </a:pPr>
            <a:r>
              <a:rPr lang="en-US" sz="2800" dirty="0"/>
              <a:t>Each video has a matching post on the LCC Fusion Posts site</a:t>
            </a:r>
          </a:p>
          <a:p>
            <a:pPr eaLnBrk="1" hangingPunct="1">
              <a:defRPr/>
            </a:pPr>
            <a:r>
              <a:rPr lang="en-US" sz="2800" dirty="0"/>
              <a:t>Playlists keep podcasts and tutorials organized</a:t>
            </a:r>
          </a:p>
          <a:p>
            <a:pPr eaLnBrk="1" hangingPunct="1">
              <a:defRPr/>
            </a:pPr>
            <a:r>
              <a:rPr lang="en-US" sz="2800" dirty="0"/>
              <a:t>Easiest place to follow new Fusion content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5874DF-AC2B-8DAD-C399-4DA399A63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LCC Fusion Project - © 2025 Pat Fleming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FAA435-979A-5C41-923C-5730FE1A6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7B43B0-43D3-47D5-8375-89EF9DF3FCCF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923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AA3BD-A455-AE71-0807-B41440A28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320040"/>
            <a:ext cx="7429500" cy="609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Navigating the </a:t>
            </a:r>
            <a:br>
              <a:rPr lang="en-US" dirty="0"/>
            </a:br>
            <a:r>
              <a:rPr lang="en-US" dirty="0"/>
              <a:t>LCC Fusion Posts Site</a:t>
            </a:r>
            <a:endParaRPr dirty="0"/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2DACE474-5C2A-18E1-2142-AF04E0BD8D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55664" y="1540041"/>
            <a:ext cx="7978954" cy="4655971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/>
              <a:t>Main navigation areas</a:t>
            </a:r>
          </a:p>
          <a:p>
            <a:pPr eaLnBrk="1" hangingPunct="1">
              <a:defRPr/>
            </a:pPr>
            <a:r>
              <a:rPr lang="en-US" sz="3200" b="1" dirty="0"/>
              <a:t>Home page layout</a:t>
            </a:r>
          </a:p>
          <a:p>
            <a:pPr eaLnBrk="1" hangingPunct="1">
              <a:defRPr/>
            </a:pPr>
            <a:r>
              <a:rPr lang="en-US" sz="3200" b="1" dirty="0"/>
              <a:t>Posts list and categories</a:t>
            </a:r>
          </a:p>
          <a:p>
            <a:pPr eaLnBrk="1" hangingPunct="1">
              <a:defRPr/>
            </a:pPr>
            <a:r>
              <a:rPr lang="en-US" sz="3200" b="1" dirty="0"/>
              <a:t>Playlists &amp; video links</a:t>
            </a:r>
          </a:p>
          <a:p>
            <a:pPr eaLnBrk="1" hangingPunct="1">
              <a:defRPr/>
            </a:pPr>
            <a:r>
              <a:rPr lang="en-US" sz="3200" b="1" dirty="0"/>
              <a:t>Where to find podcasts vs regular updates</a:t>
            </a:r>
            <a:endParaRPr lang="en-US" sz="3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290C34-CB7A-697E-FFA8-76C0347C6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LCC Fusion Project - © 2025 Pat Fleming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5FB17-C2DF-3090-175A-BA0B0C9E9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7B43B0-43D3-47D5-8375-89EF9DF3FCCF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BD575D-6A58-C539-A680-C6596591AB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69161-F4C2-1C36-4115-F998632D5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320040"/>
            <a:ext cx="7429500" cy="609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Navigation: </a:t>
            </a:r>
            <a:br>
              <a:rPr lang="en-US" dirty="0"/>
            </a:br>
            <a:r>
              <a:rPr lang="en-US" dirty="0"/>
              <a:t>Finding What You Need</a:t>
            </a:r>
            <a:endParaRPr dirty="0"/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D199FD30-996E-BED2-48C6-00AC9E5B61B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55664" y="1540041"/>
            <a:ext cx="7978954" cy="4655971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/>
              <a:t>Home page structure</a:t>
            </a:r>
          </a:p>
          <a:p>
            <a:pPr eaLnBrk="1" hangingPunct="1">
              <a:defRPr/>
            </a:pPr>
            <a:r>
              <a:rPr lang="en-US" sz="3200" b="1" dirty="0"/>
              <a:t>Posts list (all updates + podcasts)</a:t>
            </a:r>
          </a:p>
          <a:p>
            <a:pPr eaLnBrk="1" hangingPunct="1">
              <a:defRPr/>
            </a:pPr>
            <a:r>
              <a:rPr lang="en-US" sz="3200" b="1" dirty="0"/>
              <a:t>How to identify podcast posts</a:t>
            </a:r>
          </a:p>
          <a:p>
            <a:pPr eaLnBrk="1" hangingPunct="1">
              <a:defRPr/>
            </a:pPr>
            <a:r>
              <a:rPr lang="en-US" sz="3200" b="1" dirty="0"/>
              <a:t>Using categories, tags, and playlists</a:t>
            </a:r>
          </a:p>
          <a:p>
            <a:pPr eaLnBrk="1" hangingPunct="1">
              <a:defRPr/>
            </a:pPr>
            <a:r>
              <a:rPr lang="en-US" sz="3200" b="1" dirty="0"/>
              <a:t>Where to go for slides, dialogs, and links</a:t>
            </a:r>
            <a:endParaRPr lang="en-US" sz="3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BA7CE0-50AD-18D2-2B8E-9CE84576C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LCC Fusion Project - © 2025 Pat Fleming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599D7-85C8-BEF7-AF28-D12F7EB4C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7B43B0-43D3-47D5-8375-89EF9DF3FCCF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83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6CA4CB-019F-3D34-607B-5DAD19F286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FA67E-5FEC-B26E-963C-23044145A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320040"/>
            <a:ext cx="7429500" cy="609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How Posts &amp; Podcasts </a:t>
            </a:r>
            <a:br>
              <a:rPr lang="en-US" dirty="0"/>
            </a:br>
            <a:r>
              <a:rPr lang="en-US" dirty="0"/>
              <a:t>Work Together</a:t>
            </a:r>
            <a:endParaRPr dirty="0"/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021FDF74-CC40-B436-F643-1BD1FC253E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55664" y="1540041"/>
            <a:ext cx="7978954" cy="4655971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/>
              <a:t>Each video gets a matching post</a:t>
            </a:r>
          </a:p>
          <a:p>
            <a:pPr eaLnBrk="1" hangingPunct="1">
              <a:defRPr/>
            </a:pPr>
            <a:r>
              <a:rPr lang="en-US" sz="2800" b="1" dirty="0"/>
              <a:t>Posts include slides, dialog, notes, and links</a:t>
            </a:r>
          </a:p>
          <a:p>
            <a:pPr eaLnBrk="1" hangingPunct="1">
              <a:defRPr/>
            </a:pPr>
            <a:r>
              <a:rPr lang="en-US" sz="2800" b="1" dirty="0"/>
              <a:t>YouTube is for watching; </a:t>
            </a:r>
          </a:p>
          <a:p>
            <a:pPr eaLnBrk="1" hangingPunct="1">
              <a:defRPr/>
            </a:pPr>
            <a:r>
              <a:rPr lang="en-US" sz="2800" b="1" dirty="0"/>
              <a:t>Posts are for reference</a:t>
            </a:r>
          </a:p>
          <a:p>
            <a:pPr eaLnBrk="1" hangingPunct="1">
              <a:defRPr/>
            </a:pPr>
            <a:r>
              <a:rPr lang="en-US" sz="2800" b="1" dirty="0"/>
              <a:t>Posts help users follow along at their own pace</a:t>
            </a:r>
          </a:p>
          <a:p>
            <a:pPr eaLnBrk="1" hangingPunct="1">
              <a:defRPr/>
            </a:pPr>
            <a:r>
              <a:rPr lang="en-US" sz="2800" b="1" dirty="0"/>
              <a:t>Both work together as one learning system</a:t>
            </a:r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66B979-C42D-030F-E3D2-C2C795A67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LCC Fusion Project - © 2025 Pat Fleming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383AB-D6BA-6920-8A15-017FD4E5C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7B43B0-43D3-47D5-8375-89EF9DF3FCCF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63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B06AFB-0140-11C7-B607-22D331E1C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258B7-320D-37EA-DE41-1DCF237E1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320040"/>
            <a:ext cx="7429500" cy="609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How This Fits Into the Larger Fusion Ecosystem</a:t>
            </a:r>
            <a:endParaRPr dirty="0"/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A6319C01-5D0D-3A21-91D6-F1646F3F55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55664" y="1540041"/>
            <a:ext cx="7978954" cy="4655971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/>
              <a:t>Posts are one of three major Fusion resources</a:t>
            </a:r>
          </a:p>
          <a:p>
            <a:pPr eaLnBrk="1" hangingPunct="1">
              <a:defRPr/>
            </a:pPr>
            <a:r>
              <a:rPr lang="en-US" b="1" dirty="0"/>
              <a:t>Posts = walk throughs, podcasts, tips</a:t>
            </a:r>
          </a:p>
          <a:p>
            <a:pPr eaLnBrk="1" hangingPunct="1">
              <a:defRPr/>
            </a:pPr>
            <a:r>
              <a:rPr lang="en-US" b="1" dirty="0"/>
              <a:t>Documentation site = specifications, tables, assembly guides</a:t>
            </a:r>
          </a:p>
          <a:p>
            <a:pPr eaLnBrk="1" hangingPunct="1">
              <a:defRPr/>
            </a:pPr>
            <a:r>
              <a:rPr lang="en-US" b="1" dirty="0"/>
              <a:t>GitHub = firmware, schematics, source files</a:t>
            </a:r>
          </a:p>
          <a:p>
            <a:pPr eaLnBrk="1" hangingPunct="1">
              <a:defRPr/>
            </a:pPr>
            <a:r>
              <a:rPr lang="en-US" b="1" dirty="0"/>
              <a:t>Posts act as the “bridge” between docs and videos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A306E5-539C-7EA4-8AF3-659200ABD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LCC Fusion Project - © 2025 Pat Fleming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6A9BF-E2E0-5287-42CB-557F5FC0D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7B43B0-43D3-47D5-8375-89EF9DF3FCCF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899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ADA1EA-4CD9-675F-A2AA-9BDA57258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89D2C-0168-E731-11FC-3D2B153F7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320040"/>
            <a:ext cx="7429500" cy="609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Using the Posts Site Effectively</a:t>
            </a:r>
            <a:endParaRPr dirty="0"/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41DDB21C-DD8A-1170-0E9A-58920E52B9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55664" y="1540041"/>
            <a:ext cx="7978954" cy="4655971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/>
              <a:t>Start with the newest posts</a:t>
            </a:r>
          </a:p>
          <a:p>
            <a:pPr eaLnBrk="1" hangingPunct="1">
              <a:defRPr/>
            </a:pPr>
            <a:r>
              <a:rPr lang="en-US" b="1" dirty="0"/>
              <a:t>Use podcast posts for deeper walk throughs</a:t>
            </a:r>
          </a:p>
          <a:p>
            <a:pPr eaLnBrk="1" hangingPunct="1">
              <a:defRPr/>
            </a:pPr>
            <a:r>
              <a:rPr lang="en-US" b="1" dirty="0"/>
              <a:t>Use general posts for tips, updates, and project notes</a:t>
            </a:r>
          </a:p>
          <a:p>
            <a:pPr eaLnBrk="1" hangingPunct="1">
              <a:defRPr/>
            </a:pPr>
            <a:r>
              <a:rPr lang="en-US" b="1" dirty="0"/>
              <a:t>Follow video → then companion post → then documentation</a:t>
            </a:r>
          </a:p>
          <a:p>
            <a:pPr eaLnBrk="1" hangingPunct="1">
              <a:defRPr/>
            </a:pPr>
            <a:r>
              <a:rPr lang="en-US" b="1" dirty="0"/>
              <a:t>Bookmark key posts for your cards</a:t>
            </a:r>
          </a:p>
          <a:p>
            <a:pPr eaLnBrk="1" hangingPunct="1">
              <a:defRPr/>
            </a:pPr>
            <a:r>
              <a:rPr lang="en-US" b="1" dirty="0"/>
              <a:t>Posts help guide you step-by-step through Fusion features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0F44F1-E22F-B5F3-DBB6-E64DBC271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LCC Fusion Project - © 2025 Pat Fleming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3F6FC-803A-E6E1-FFE9-C290BE166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7B43B0-43D3-47D5-8375-89EF9DF3FCCF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438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D1A905-FF0D-371F-242A-11DAADC1E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F7379-4D7E-17BB-1483-18978C9C4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320040"/>
            <a:ext cx="7429500" cy="6096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Recap &amp; Wrap-Up</a:t>
            </a:r>
            <a:endParaRPr dirty="0"/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FE342B8E-40A2-1D0B-CD77-E5B3E6E337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55664" y="1540041"/>
            <a:ext cx="7978954" cy="4655971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/>
              <a:t>What the LCC Fusion Posts site provides</a:t>
            </a:r>
          </a:p>
          <a:p>
            <a:pPr eaLnBrk="1" hangingPunct="1">
              <a:defRPr/>
            </a:pPr>
            <a:r>
              <a:rPr lang="en-US" b="1" dirty="0"/>
              <a:t>Two types of content: posts + podcasts</a:t>
            </a:r>
          </a:p>
          <a:p>
            <a:pPr eaLnBrk="1" hangingPunct="1">
              <a:defRPr/>
            </a:pPr>
            <a:r>
              <a:rPr lang="en-US" b="1" dirty="0"/>
              <a:t>How navigation works</a:t>
            </a:r>
          </a:p>
          <a:p>
            <a:pPr eaLnBrk="1" hangingPunct="1">
              <a:defRPr/>
            </a:pPr>
            <a:r>
              <a:rPr lang="en-US" b="1" dirty="0"/>
              <a:t>How posts and videos work together</a:t>
            </a:r>
          </a:p>
          <a:p>
            <a:pPr eaLnBrk="1" hangingPunct="1">
              <a:defRPr/>
            </a:pPr>
            <a:r>
              <a:rPr lang="en-US" b="1" dirty="0"/>
              <a:t>Where this fits in the Fusion ecosystem</a:t>
            </a:r>
          </a:p>
          <a:p>
            <a:pPr eaLnBrk="1" hangingPunct="1">
              <a:defRPr/>
            </a:pPr>
            <a:r>
              <a:rPr lang="en-US" b="1" dirty="0"/>
              <a:t>Your next steps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2EEDA-E330-1BD5-4D88-C2FB406A2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LCC Fusion Project - © 2025 Pat Fleming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51594-EB8B-F642-20BC-3F80FA1F8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7B43B0-43D3-47D5-8375-89EF9DF3FCCF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0870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5140</TotalTime>
  <Words>2890</Words>
  <Application>Microsoft Office PowerPoint</Application>
  <PresentationFormat>On-screen Show (4:3)</PresentationFormat>
  <Paragraphs>244</Paragraphs>
  <Slides>10</Slides>
  <Notes>10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Tw Cen MT</vt:lpstr>
      <vt:lpstr>Circuit</vt:lpstr>
      <vt:lpstr>PowerPoint Presentation</vt:lpstr>
      <vt:lpstr>LCC Fusion Posts</vt:lpstr>
      <vt:lpstr>The LCC Fusion  YouTube Channel</vt:lpstr>
      <vt:lpstr>Navigating the  LCC Fusion Posts Site</vt:lpstr>
      <vt:lpstr>Navigation:  Finding What You Need</vt:lpstr>
      <vt:lpstr>How Posts &amp; Podcasts  Work Together</vt:lpstr>
      <vt:lpstr>How This Fits Into the Larger Fusion Ecosystem</vt:lpstr>
      <vt:lpstr>Using the Posts Site Effectively</vt:lpstr>
      <vt:lpstr>Recap &amp; Wrap-Up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Pat Fleming</dc:creator>
  <cp:keywords/>
  <dc:description>generated using python-pptx</dc:description>
  <cp:lastModifiedBy>Pat Fleming</cp:lastModifiedBy>
  <cp:revision>139</cp:revision>
  <dcterms:created xsi:type="dcterms:W3CDTF">2013-01-27T09:14:16Z</dcterms:created>
  <dcterms:modified xsi:type="dcterms:W3CDTF">2025-11-25T12:15:01Z</dcterms:modified>
  <cp:category/>
</cp:coreProperties>
</file>